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7.xml" ContentType="application/vnd.openxmlformats-officedocument.drawingml.chart+xml"/>
  <Override PartName="/ppt/theme/themeOverride17.xml" ContentType="application/vnd.openxmlformats-officedocument.themeOverr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theme/themeOverride13.xml" ContentType="application/vnd.openxmlformats-officedocument.themeOverr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Override4.xml" ContentType="application/vnd.openxmlformats-officedocument.themeOverride+xml"/>
  <Override PartName="/ppt/charts/chart16.xml" ContentType="application/vnd.openxmlformats-officedocument.drawingml.char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theme/themeOverride16.xml" ContentType="application/vnd.openxmlformats-officedocument.themeOverr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707" r:id="rId3"/>
    <p:sldMasterId id="2147483719" r:id="rId4"/>
  </p:sldMasterIdLst>
  <p:notesMasterIdLst>
    <p:notesMasterId r:id="rId20"/>
  </p:notesMasterIdLst>
  <p:handoutMasterIdLst>
    <p:handoutMasterId r:id="rId21"/>
  </p:handoutMasterIdLst>
  <p:sldIdLst>
    <p:sldId id="258" r:id="rId5"/>
    <p:sldId id="320" r:id="rId6"/>
    <p:sldId id="321" r:id="rId7"/>
    <p:sldId id="322" r:id="rId8"/>
    <p:sldId id="323" r:id="rId9"/>
    <p:sldId id="327" r:id="rId10"/>
    <p:sldId id="328" r:id="rId11"/>
    <p:sldId id="335" r:id="rId12"/>
    <p:sldId id="336" r:id="rId13"/>
    <p:sldId id="329" r:id="rId14"/>
    <p:sldId id="325" r:id="rId15"/>
    <p:sldId id="330" r:id="rId16"/>
    <p:sldId id="331" r:id="rId17"/>
    <p:sldId id="332" r:id="rId18"/>
    <p:sldId id="333" r:id="rId19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FF"/>
    <a:srgbClr val="660066"/>
    <a:srgbClr val="C5FF8B"/>
    <a:srgbClr val="B8FF71"/>
    <a:srgbClr val="00FF00"/>
    <a:srgbClr val="777777"/>
    <a:srgbClr val="5F5F5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582" autoAdjust="0"/>
  </p:normalViewPr>
  <p:slideViewPr>
    <p:cSldViewPr>
      <p:cViewPr>
        <p:scale>
          <a:sx n="80" d="100"/>
          <a:sy n="80" d="100"/>
        </p:scale>
        <p:origin x="-86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EZENTACJA%20WRD\Poprawione%20Dane%20do%20prezentacji%20za%206%20m-cy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F:\PREZENTACJA%20WRD\Poprawione%20Dane%20do%20prezentacji%20za%206%20m-cy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EZENTACJA%20WRD\Poprawione%20Dane%20do%20prezentacji%20za%206%20m-cy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F:\PREZENTACJA%20WRD\Poprawione%20Dane%20do%20prezentacji%20za%206%20m-cy.xlsx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F:\PREZENTACJA%20WRD\Poprawione%20Dane%20do%20prezentacji%20za%206%20m-cy.xlsx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EZENTACJA%20WRD\Poprawione%20Dane%20do%20prezentacji%20za%206%20m-cy.xlsx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F:\PREZENTACJA%20WRD\Poprawione%20Dane%20do%20prezentacji%20za%206%20m-cy.xlsx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EZENTACJA%20WRD\Poprawione%20Dane%20do%20prezentacji%20za%206%20m-cy.xlsx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EZENTACJA%20WRD\Poprawione%20Dane%20do%20prezentacji%20za%206%20m-cy.xlsx" TargetMode="External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EZENTACJA%20WRD\Poprawione%20Dane%20do%20prezentacji%20za%206%20m-cy.xlsx" TargetMode="External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EZENTACJA%20WRD\Poprawione%20Dane%20do%20prezentacji%20za%206%20m-cy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EZENTACJA%20WRD\Poprawione%20Dane%20do%20prezentacji%20za%206%20m-cy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EZENTACJA%20WRD\Poprawione%20Dane%20do%20prezentacji%20za%206%20m-cy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EZENTACJA%20WRD\Poprawione%20Dane%20do%20prezentacji%20za%206%20m-cy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EZENTACJA%20WRD\Poprawione%20Dane%20do%20prezentacji%20za%206%20m-cy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EZENTACJA%20WRD\Poprawione%20Dane%20do%20prezentacji%20za%206%20m-cy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EZENTACJA%20WRD\Poprawione%20Dane%20do%20prezentacji%20za%206%20m-cy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EZENTACJA%20WRD\Poprawione%20Dane%20do%20prezentacji%20za%206%20m-cy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r>
              <a:rPr lang="pl-PL" sz="1000" dirty="0">
                <a:latin typeface="Arial" pitchFamily="34" charset="0"/>
                <a:cs typeface="Arial" pitchFamily="34" charset="0"/>
              </a:rPr>
              <a:t>Zmiana stanu bezpieczeństwa w ruchu drogowym w okresie </a:t>
            </a:r>
            <a:r>
              <a:rPr lang="pl-PL" sz="1000" dirty="0" smtClean="0">
                <a:latin typeface="Arial" pitchFamily="34" charset="0"/>
                <a:cs typeface="Arial" pitchFamily="34" charset="0"/>
              </a:rPr>
              <a:t>I-IX </a:t>
            </a:r>
            <a:r>
              <a:rPr lang="pl-PL" sz="1000" dirty="0">
                <a:latin typeface="Arial" pitchFamily="34" charset="0"/>
                <a:cs typeface="Arial" pitchFamily="34" charset="0"/>
              </a:rPr>
              <a:t>2017/2018</a:t>
            </a:r>
          </a:p>
        </c:rich>
      </c:tx>
      <c:layout/>
    </c:title>
    <c:plotArea>
      <c:layout/>
      <c:barChart>
        <c:barDir val="col"/>
        <c:grouping val="clustered"/>
        <c:ser>
          <c:idx val="3"/>
          <c:order val="0"/>
          <c:tx>
            <c:strRef>
              <c:f>'2,3,4,5'!$D$5</c:f>
              <c:strCache>
                <c:ptCount val="1"/>
                <c:pt idx="0">
                  <c:v>wypadki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/>
              <c:dLblPos val="inEnd"/>
              <c:showVal val="1"/>
            </c:dLbl>
            <c:txPr>
              <a:bodyPr/>
              <a:lstStyle/>
              <a:p>
                <a:pPr>
                  <a:defRPr sz="1000" b="1">
                    <a:latin typeface="Arial" pitchFamily="34" charset="0"/>
                    <a:cs typeface="Arial" pitchFamily="34" charset="0"/>
                  </a:defRPr>
                </a:pPr>
                <a:endParaRPr lang="pl-PL"/>
              </a:p>
            </c:txPr>
            <c:dLblPos val="outEnd"/>
            <c:showVal val="1"/>
          </c:dLbls>
          <c:val>
            <c:numRef>
              <c:f>'2,3,4,5'!$H$5</c:f>
              <c:numCache>
                <c:formatCode>\+0.00%;\-0.00%;0.00%</c:formatCode>
                <c:ptCount val="1"/>
                <c:pt idx="0">
                  <c:v>2.6996625421822414E-2</c:v>
                </c:pt>
              </c:numCache>
            </c:numRef>
          </c:val>
        </c:ser>
        <c:ser>
          <c:idx val="0"/>
          <c:order val="1"/>
          <c:tx>
            <c:strRef>
              <c:f>'2,3,4,5'!$D$6</c:f>
              <c:strCache>
                <c:ptCount val="1"/>
                <c:pt idx="0">
                  <c:v>zabici</c:v>
                </c:pt>
              </c:strCache>
            </c:strRef>
          </c:tx>
          <c:spPr>
            <a:solidFill>
              <a:srgbClr val="0070C0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txPr>
              <a:bodyPr/>
              <a:lstStyle/>
              <a:p>
                <a:pPr>
                  <a:defRPr sz="1000" b="1">
                    <a:latin typeface="Arial" pitchFamily="34" charset="0"/>
                    <a:cs typeface="Arial" pitchFamily="34" charset="0"/>
                  </a:defRPr>
                </a:pPr>
                <a:endParaRPr lang="pl-PL"/>
              </a:p>
            </c:txPr>
            <c:dLblPos val="inEnd"/>
            <c:showVal val="1"/>
          </c:dLbls>
          <c:val>
            <c:numRef>
              <c:f>'2,3,4,5'!$H$6</c:f>
              <c:numCache>
                <c:formatCode>\+0.00%;\-0.00%;0.00%</c:formatCode>
                <c:ptCount val="1"/>
                <c:pt idx="0">
                  <c:v>0.16666666666666669</c:v>
                </c:pt>
              </c:numCache>
            </c:numRef>
          </c:val>
        </c:ser>
        <c:ser>
          <c:idx val="1"/>
          <c:order val="2"/>
          <c:tx>
            <c:strRef>
              <c:f>'2,3,4,5'!$D$7</c:f>
              <c:strCache>
                <c:ptCount val="1"/>
                <c:pt idx="0">
                  <c:v>ranni</c:v>
                </c:pt>
              </c:strCache>
            </c:strRef>
          </c:tx>
          <c:spPr>
            <a:solidFill>
              <a:srgbClr val="FFC000"/>
            </a:solidFill>
            <a:ln w="12700">
              <a:solidFill>
                <a:srgbClr val="000000"/>
              </a:solidFill>
              <a:prstDash val="solid"/>
            </a:ln>
          </c:spPr>
          <c:dLbls>
            <c:txPr>
              <a:bodyPr/>
              <a:lstStyle/>
              <a:p>
                <a:pPr>
                  <a:defRPr sz="1000" b="1">
                    <a:latin typeface="Arial" pitchFamily="34" charset="0"/>
                    <a:cs typeface="Arial" pitchFamily="34" charset="0"/>
                  </a:defRPr>
                </a:pPr>
                <a:endParaRPr lang="pl-PL"/>
              </a:p>
            </c:txPr>
            <c:showVal val="1"/>
          </c:dLbls>
          <c:val>
            <c:numRef>
              <c:f>'2,3,4,5'!$H$7</c:f>
              <c:numCache>
                <c:formatCode>\+0.00%;\-0.00%;0.00%</c:formatCode>
                <c:ptCount val="1"/>
                <c:pt idx="0">
                  <c:v>0</c:v>
                </c:pt>
              </c:numCache>
            </c:numRef>
          </c:val>
        </c:ser>
        <c:dLbls>
          <c:showVal val="1"/>
        </c:dLbls>
        <c:gapWidth val="190"/>
        <c:overlap val="-90"/>
        <c:axId val="43477632"/>
        <c:axId val="43487616"/>
      </c:barChart>
      <c:catAx>
        <c:axId val="43477632"/>
        <c:scaling>
          <c:orientation val="minMax"/>
        </c:scaling>
        <c:delete val="1"/>
        <c:axPos val="b"/>
        <c:majorTickMark val="none"/>
        <c:tickLblPos val="none"/>
        <c:crossAx val="43487616"/>
        <c:crosses val="autoZero"/>
        <c:auto val="1"/>
        <c:lblAlgn val="ctr"/>
        <c:lblOffset val="100"/>
        <c:tickLblSkip val="1"/>
      </c:catAx>
      <c:valAx>
        <c:axId val="43487616"/>
        <c:scaling>
          <c:orientation val="minMax"/>
        </c:scaling>
        <c:axPos val="l"/>
        <c:majorGridlines/>
        <c:numFmt formatCode="\+0.00%;\-0.00%;0.00%" sourceLinked="1"/>
        <c:majorTickMark val="none"/>
        <c:tickLblPos val="low"/>
        <c:txPr>
          <a:bodyPr/>
          <a:lstStyle/>
          <a:p>
            <a:pPr>
              <a:defRPr sz="800"/>
            </a:pPr>
            <a:endParaRPr lang="pl-PL"/>
          </a:p>
        </c:txPr>
        <c:crossAx val="434776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8274828782578248E-2"/>
          <c:y val="0.89602291267645762"/>
          <c:w val="0.92213887294349894"/>
          <c:h val="7.6950060296516992E-2"/>
        </c:manualLayout>
      </c:layout>
      <c:txPr>
        <a:bodyPr/>
        <a:lstStyle/>
        <a:p>
          <a:pPr>
            <a:defRPr b="1">
              <a:latin typeface="Arial" pitchFamily="34" charset="0"/>
              <a:cs typeface="Arial" pitchFamily="34" charset="0"/>
            </a:defRPr>
          </a:pPr>
          <a:endParaRPr lang="pl-PL"/>
        </a:p>
      </c:txPr>
    </c:legend>
    <c:plotVisOnly val="1"/>
    <c:dispBlanksAs val="gap"/>
  </c:chart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r>
              <a:rPr lang="pl-PL" sz="1000" noProof="0" dirty="0" smtClean="0">
                <a:latin typeface="Arial" pitchFamily="34" charset="0"/>
                <a:cs typeface="Arial" pitchFamily="34" charset="0"/>
              </a:rPr>
              <a:t>Zmiana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000" noProof="0" dirty="0" smtClean="0">
                <a:latin typeface="Arial" pitchFamily="34" charset="0"/>
                <a:cs typeface="Arial" pitchFamily="34" charset="0"/>
              </a:rPr>
              <a:t>liczby wypadków drogowych w zależności od  kategorii drogi </a:t>
            </a:r>
            <a:r>
              <a:rPr lang="pl-PL" sz="1000" baseline="0" noProof="0" dirty="0" smtClean="0">
                <a:latin typeface="Arial" pitchFamily="34" charset="0"/>
                <a:cs typeface="Arial" pitchFamily="34" charset="0"/>
              </a:rPr>
              <a:t> w </a:t>
            </a:r>
            <a:r>
              <a:rPr lang="pl-PL" sz="1000" noProof="0" dirty="0" smtClean="0">
                <a:latin typeface="Arial" pitchFamily="34" charset="0"/>
                <a:cs typeface="Arial" pitchFamily="34" charset="0"/>
              </a:rPr>
              <a:t> okresie I-IX 2017/2018 </a:t>
            </a:r>
            <a:endParaRPr lang="pl-PL" sz="1000" noProof="0" dirty="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/>
      <c:barChart>
        <c:barDir val="col"/>
        <c:grouping val="clustered"/>
        <c:ser>
          <c:idx val="2"/>
          <c:order val="0"/>
          <c:spPr>
            <a:solidFill>
              <a:srgbClr val="00B050"/>
            </a:solidFill>
          </c:spPr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Lbls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1000" b="1">
                    <a:latin typeface="Arial" pitchFamily="34" charset="0"/>
                    <a:cs typeface="Arial" pitchFamily="34" charset="0"/>
                  </a:defRPr>
                </a:pPr>
                <a:endParaRPr lang="pl-PL"/>
              </a:p>
            </c:txPr>
            <c:showVal val="1"/>
          </c:dLbls>
          <c:cat>
            <c:strRef>
              <c:f>'6,7,8,9,10,11'!$D$31:$D$34</c:f>
              <c:strCache>
                <c:ptCount val="4"/>
                <c:pt idx="0">
                  <c:v>krajowa</c:v>
                </c:pt>
                <c:pt idx="1">
                  <c:v>wojewódzka</c:v>
                </c:pt>
                <c:pt idx="2">
                  <c:v>powiatowa</c:v>
                </c:pt>
                <c:pt idx="3">
                  <c:v>gminna</c:v>
                </c:pt>
              </c:strCache>
            </c:strRef>
          </c:cat>
          <c:val>
            <c:numRef>
              <c:f>'6,7,8,9,10,11'!$H$31:$H$34</c:f>
              <c:numCache>
                <c:formatCode>\+0.00%;\-0.00%;0.00%</c:formatCode>
                <c:ptCount val="4"/>
                <c:pt idx="0">
                  <c:v>-0.10465116279069764</c:v>
                </c:pt>
                <c:pt idx="1">
                  <c:v>5.1546391752577372E-2</c:v>
                </c:pt>
                <c:pt idx="2">
                  <c:v>2.857142857142848E-2</c:v>
                </c:pt>
                <c:pt idx="3">
                  <c:v>0.2654867256637175</c:v>
                </c:pt>
              </c:numCache>
            </c:numRef>
          </c:val>
        </c:ser>
        <c:dLbls>
          <c:showVal val="1"/>
        </c:dLbls>
        <c:axId val="46167168"/>
        <c:axId val="46168704"/>
      </c:barChart>
      <c:catAx>
        <c:axId val="46167168"/>
        <c:scaling>
          <c:orientation val="minMax"/>
        </c:scaling>
        <c:axPos val="b"/>
        <c:majorTickMark val="none"/>
        <c:tickLblPos val="low"/>
        <c:txPr>
          <a:bodyPr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endParaRPr lang="pl-PL"/>
          </a:p>
        </c:txPr>
        <c:crossAx val="46168704"/>
        <c:crosses val="autoZero"/>
        <c:auto val="1"/>
        <c:lblAlgn val="ctr"/>
        <c:lblOffset val="100"/>
        <c:tickLblSkip val="1"/>
      </c:catAx>
      <c:valAx>
        <c:axId val="46168704"/>
        <c:scaling>
          <c:orientation val="minMax"/>
        </c:scaling>
        <c:axPos val="l"/>
        <c:majorGridlines/>
        <c:numFmt formatCode="\+0.00%;\-0.00%;0.00%" sourceLinked="1"/>
        <c:majorTickMark val="none"/>
        <c:tickLblPos val="low"/>
        <c:txPr>
          <a:bodyPr/>
          <a:lstStyle/>
          <a:p>
            <a:pPr>
              <a:defRPr sz="800"/>
            </a:pPr>
            <a:endParaRPr lang="pl-PL"/>
          </a:p>
        </c:txPr>
        <c:crossAx val="46167168"/>
        <c:crosses val="autoZero"/>
        <c:crossBetween val="between"/>
      </c:valAx>
    </c:plotArea>
    <c:plotVisOnly val="1"/>
    <c:dispBlanksAs val="gap"/>
  </c:chart>
  <c:externalData r:id="rId2"/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r>
              <a:rPr lang="en-US" sz="1000"/>
              <a:t>Liczba zabitych w wypadkach drogowych w zależności od kategorii drogi</a:t>
            </a:r>
          </a:p>
        </c:rich>
      </c:tx>
      <c:layout/>
    </c:title>
    <c:plotArea>
      <c:layout/>
      <c:barChart>
        <c:barDir val="col"/>
        <c:grouping val="clustered"/>
        <c:ser>
          <c:idx val="4"/>
          <c:order val="0"/>
          <c:tx>
            <c:strRef>
              <c:f>'6,7,8,9,10,11'!$I$30</c:f>
              <c:strCache>
                <c:ptCount val="1"/>
                <c:pt idx="0">
                  <c:v>I - IX 2017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</c:spPr>
          <c:dLbls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pl-PL"/>
              </a:p>
            </c:txPr>
            <c:dLblPos val="inEnd"/>
            <c:showVal val="1"/>
          </c:dLbls>
          <c:cat>
            <c:strRef>
              <c:f>'6,7,8,9,10,11'!$D$31:$D$34</c:f>
              <c:strCache>
                <c:ptCount val="4"/>
                <c:pt idx="0">
                  <c:v>krajowa</c:v>
                </c:pt>
                <c:pt idx="1">
                  <c:v>wojewódzka</c:v>
                </c:pt>
                <c:pt idx="2">
                  <c:v>powiatowa</c:v>
                </c:pt>
                <c:pt idx="3">
                  <c:v>gminna</c:v>
                </c:pt>
              </c:strCache>
            </c:strRef>
          </c:cat>
          <c:val>
            <c:numRef>
              <c:f>'6,7,8,9,10,11'!$I$31:$I$34</c:f>
              <c:numCache>
                <c:formatCode>General</c:formatCode>
                <c:ptCount val="4"/>
                <c:pt idx="0">
                  <c:v>32</c:v>
                </c:pt>
                <c:pt idx="1">
                  <c:v>15</c:v>
                </c:pt>
                <c:pt idx="2">
                  <c:v>21</c:v>
                </c:pt>
                <c:pt idx="3">
                  <c:v>4</c:v>
                </c:pt>
              </c:numCache>
            </c:numRef>
          </c:val>
        </c:ser>
        <c:ser>
          <c:idx val="5"/>
          <c:order val="1"/>
          <c:tx>
            <c:strRef>
              <c:f>'6,7,8,9,10,11'!$J$30</c:f>
              <c:strCache>
                <c:ptCount val="1"/>
                <c:pt idx="0">
                  <c:v>I - IX 2018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pl-PL"/>
              </a:p>
            </c:txPr>
            <c:dLblPos val="inEnd"/>
            <c:showVal val="1"/>
          </c:dLbls>
          <c:cat>
            <c:strRef>
              <c:f>'6,7,8,9,10,11'!$D$31:$D$34</c:f>
              <c:strCache>
                <c:ptCount val="4"/>
                <c:pt idx="0">
                  <c:v>krajowa</c:v>
                </c:pt>
                <c:pt idx="1">
                  <c:v>wojewódzka</c:v>
                </c:pt>
                <c:pt idx="2">
                  <c:v>powiatowa</c:v>
                </c:pt>
                <c:pt idx="3">
                  <c:v>gminna</c:v>
                </c:pt>
              </c:strCache>
            </c:strRef>
          </c:cat>
          <c:val>
            <c:numRef>
              <c:f>'6,7,8,9,10,11'!$J$31:$J$34</c:f>
              <c:numCache>
                <c:formatCode>General</c:formatCode>
                <c:ptCount val="4"/>
                <c:pt idx="0">
                  <c:v>29</c:v>
                </c:pt>
                <c:pt idx="1">
                  <c:v>17</c:v>
                </c:pt>
                <c:pt idx="2">
                  <c:v>30</c:v>
                </c:pt>
                <c:pt idx="3">
                  <c:v>8</c:v>
                </c:pt>
              </c:numCache>
            </c:numRef>
          </c:val>
        </c:ser>
        <c:dLbls>
          <c:showVal val="1"/>
        </c:dLbls>
        <c:axId val="42025728"/>
        <c:axId val="42027264"/>
      </c:barChart>
      <c:catAx>
        <c:axId val="4202572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endParaRPr lang="pl-PL"/>
          </a:p>
        </c:txPr>
        <c:crossAx val="42027264"/>
        <c:crosses val="autoZero"/>
        <c:auto val="1"/>
        <c:lblAlgn val="ctr"/>
        <c:lblOffset val="100"/>
      </c:catAx>
      <c:valAx>
        <c:axId val="4202726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800"/>
            </a:pPr>
            <a:endParaRPr lang="pl-PL"/>
          </a:p>
        </c:txPr>
        <c:crossAx val="42025728"/>
        <c:crosses val="autoZero"/>
        <c:crossBetween val="between"/>
      </c:valAx>
    </c:plotArea>
    <c:legend>
      <c:legendPos val="r"/>
      <c:layout/>
      <c:spPr>
        <a:ln>
          <a:solidFill>
            <a:schemeClr val="tx1"/>
          </a:solidFill>
        </a:ln>
      </c:spPr>
    </c:legend>
    <c:plotVisOnly val="1"/>
    <c:dispBlanksAs val="gap"/>
  </c:chart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r>
              <a:rPr lang="pl-PL" sz="1000" noProof="0" dirty="0" smtClean="0">
                <a:latin typeface="Arial" pitchFamily="34" charset="0"/>
                <a:cs typeface="Arial" pitchFamily="34" charset="0"/>
              </a:rPr>
              <a:t>Zmiana liczby zabitych w wypadkach drogowych w zależności od kategorii drogi w okresie I-IX 2017/2018</a:t>
            </a:r>
            <a:endParaRPr lang="pl-PL" sz="1000" noProof="0" dirty="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/>
      <c:barChart>
        <c:barDir val="col"/>
        <c:grouping val="clustered"/>
        <c:ser>
          <c:idx val="7"/>
          <c:order val="0"/>
          <c:spPr>
            <a:solidFill>
              <a:srgbClr val="FF0000"/>
            </a:solidFill>
          </c:spPr>
          <c:dPt>
            <c:idx val="0"/>
            <c:spPr>
              <a:solidFill>
                <a:srgbClr val="00B050"/>
              </a:solidFill>
            </c:spPr>
          </c:dPt>
          <c:dLbls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pl-PL"/>
              </a:p>
            </c:txPr>
            <c:showVal val="1"/>
          </c:dLbls>
          <c:cat>
            <c:strRef>
              <c:f>'6,7,8,9,10,11'!$D$31:$D$34</c:f>
              <c:strCache>
                <c:ptCount val="4"/>
                <c:pt idx="0">
                  <c:v>krajowa</c:v>
                </c:pt>
                <c:pt idx="1">
                  <c:v>wojewódzka</c:v>
                </c:pt>
                <c:pt idx="2">
                  <c:v>powiatowa</c:v>
                </c:pt>
                <c:pt idx="3">
                  <c:v>gminna</c:v>
                </c:pt>
              </c:strCache>
            </c:strRef>
          </c:cat>
          <c:val>
            <c:numRef>
              <c:f>'6,7,8,9,10,11'!$L$31:$L$34</c:f>
              <c:numCache>
                <c:formatCode>\+0.00%;\-0.00%;0.00%</c:formatCode>
                <c:ptCount val="4"/>
                <c:pt idx="0">
                  <c:v>-9.3750000000000291E-2</c:v>
                </c:pt>
                <c:pt idx="1">
                  <c:v>0.13333333333333341</c:v>
                </c:pt>
                <c:pt idx="2">
                  <c:v>0.4285714285714286</c:v>
                </c:pt>
                <c:pt idx="3">
                  <c:v>1</c:v>
                </c:pt>
              </c:numCache>
            </c:numRef>
          </c:val>
        </c:ser>
        <c:dLbls>
          <c:showVal val="1"/>
        </c:dLbls>
        <c:axId val="42052224"/>
        <c:axId val="41496960"/>
      </c:barChart>
      <c:catAx>
        <c:axId val="42052224"/>
        <c:scaling>
          <c:orientation val="minMax"/>
        </c:scaling>
        <c:axPos val="b"/>
        <c:majorTickMark val="none"/>
        <c:tickLblPos val="low"/>
        <c:txPr>
          <a:bodyPr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endParaRPr lang="pl-PL"/>
          </a:p>
        </c:txPr>
        <c:crossAx val="41496960"/>
        <c:crosses val="autoZero"/>
        <c:auto val="1"/>
        <c:lblAlgn val="ctr"/>
        <c:lblOffset val="100"/>
        <c:tickLblSkip val="1"/>
      </c:catAx>
      <c:valAx>
        <c:axId val="41496960"/>
        <c:scaling>
          <c:orientation val="minMax"/>
        </c:scaling>
        <c:axPos val="l"/>
        <c:majorGridlines/>
        <c:numFmt formatCode="\+0.00%;\-0.00%;0.00%" sourceLinked="1"/>
        <c:majorTickMark val="none"/>
        <c:tickLblPos val="low"/>
        <c:txPr>
          <a:bodyPr/>
          <a:lstStyle/>
          <a:p>
            <a:pPr>
              <a:defRPr sz="800"/>
            </a:pPr>
            <a:endParaRPr lang="pl-PL"/>
          </a:p>
        </c:txPr>
        <c:crossAx val="42052224"/>
        <c:crosses val="autoZero"/>
        <c:crossBetween val="between"/>
      </c:valAx>
    </c:plotArea>
    <c:plotVisOnly val="1"/>
    <c:dispBlanksAs val="gap"/>
  </c:chart>
  <c:externalData r:id="rId2"/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pl-PL" sz="1000" noProof="0">
                <a:latin typeface="Arial" pitchFamily="34" charset="0"/>
                <a:cs typeface="Arial" pitchFamily="34" charset="0"/>
              </a:defRPr>
            </a:pPr>
            <a:r>
              <a:rPr lang="pl-PL" sz="1000" noProof="0">
                <a:latin typeface="Arial" pitchFamily="34" charset="0"/>
                <a:cs typeface="Arial" pitchFamily="34" charset="0"/>
              </a:rPr>
              <a:t>zmiana liczby wypadków drogowych z winy kierującego według przyczyny w okresie </a:t>
            </a:r>
            <a:r>
              <a:rPr lang="pl-PL" sz="1000" noProof="0" smtClean="0">
                <a:latin typeface="Arial" pitchFamily="34" charset="0"/>
                <a:cs typeface="Arial" pitchFamily="34" charset="0"/>
              </a:rPr>
              <a:t>I-IX </a:t>
            </a:r>
            <a:r>
              <a:rPr lang="pl-PL" sz="1000" noProof="0">
                <a:latin typeface="Arial" pitchFamily="34" charset="0"/>
                <a:cs typeface="Arial" pitchFamily="34" charset="0"/>
              </a:rPr>
              <a:t>2017/2018</a:t>
            </a:r>
          </a:p>
        </c:rich>
      </c:tx>
      <c:layout/>
    </c:title>
    <c:plotArea>
      <c:layout/>
      <c:barChart>
        <c:barDir val="col"/>
        <c:grouping val="clustered"/>
        <c:ser>
          <c:idx val="2"/>
          <c:order val="0"/>
          <c:spPr>
            <a:solidFill>
              <a:srgbClr val="00B050"/>
            </a:solidFill>
          </c:spPr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07A945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07A945"/>
              </a:solidFill>
            </c:spPr>
          </c:dPt>
          <c:dLbls>
            <c:dLbl>
              <c:idx val="5"/>
              <c:layout>
                <c:manualLayout>
                  <c:x val="0"/>
                  <c:y val="9.2592592592592622E-3"/>
                </c:manualLayout>
              </c:layout>
              <c:showVal val="1"/>
            </c:dLbl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pl-PL"/>
              </a:p>
            </c:txPr>
            <c:showVal val="1"/>
          </c:dLbls>
          <c:cat>
            <c:strRef>
              <c:f>'12,13,14,15,16,17,18,19'!$D$31:$D$36</c:f>
              <c:strCache>
                <c:ptCount val="6"/>
                <c:pt idx="0">
                  <c:v>nieustąpienie pierwszeństwa przejazdu</c:v>
                </c:pt>
                <c:pt idx="1">
                  <c:v>niedostosowanie prędkości do warunków ruchu</c:v>
                </c:pt>
                <c:pt idx="2">
                  <c:v>nieprawidłowe zachowanie wobec pieszych</c:v>
                </c:pt>
                <c:pt idx="3">
                  <c:v>niezachowanie bezp. odległ. między pojazdami</c:v>
                </c:pt>
                <c:pt idx="4">
                  <c:v>nieprawidłowe wyprzedzanie</c:v>
                </c:pt>
                <c:pt idx="5">
                  <c:v>zmęczenie, zaśnięcie</c:v>
                </c:pt>
              </c:strCache>
            </c:strRef>
          </c:cat>
          <c:val>
            <c:numRef>
              <c:f>'12,13,14,15,16,17,18,19'!$H$31:$H$36</c:f>
              <c:numCache>
                <c:formatCode>\+0.00%;\-0.00%;0.00%</c:formatCode>
                <c:ptCount val="6"/>
                <c:pt idx="0">
                  <c:v>4.62962962962954E-3</c:v>
                </c:pt>
                <c:pt idx="1">
                  <c:v>-2.5252525252525308E-2</c:v>
                </c:pt>
                <c:pt idx="2">
                  <c:v>-4.6874999999999993E-2</c:v>
                </c:pt>
                <c:pt idx="3">
                  <c:v>0.14084507042253527</c:v>
                </c:pt>
                <c:pt idx="4">
                  <c:v>0.29729729729729737</c:v>
                </c:pt>
                <c:pt idx="5">
                  <c:v>-8.6956521739130516E-2</c:v>
                </c:pt>
              </c:numCache>
            </c:numRef>
          </c:val>
        </c:ser>
        <c:dLbls>
          <c:showVal val="1"/>
        </c:dLbls>
        <c:axId val="46183552"/>
        <c:axId val="46121728"/>
      </c:barChart>
      <c:catAx>
        <c:axId val="46183552"/>
        <c:scaling>
          <c:orientation val="minMax"/>
        </c:scaling>
        <c:axPos val="b"/>
        <c:majorTickMark val="none"/>
        <c:tickLblPos val="low"/>
        <c:txPr>
          <a:bodyPr rot="-5400000" vert="horz"/>
          <a:lstStyle/>
          <a:p>
            <a:pPr>
              <a:defRPr sz="800">
                <a:latin typeface="Arial" pitchFamily="34" charset="0"/>
                <a:cs typeface="Arial" pitchFamily="34" charset="0"/>
              </a:defRPr>
            </a:pPr>
            <a:endParaRPr lang="pl-PL"/>
          </a:p>
        </c:txPr>
        <c:crossAx val="46121728"/>
        <c:crosses val="autoZero"/>
        <c:auto val="1"/>
        <c:lblAlgn val="ctr"/>
        <c:lblOffset val="100"/>
        <c:tickLblSkip val="1"/>
      </c:catAx>
      <c:valAx>
        <c:axId val="46121728"/>
        <c:scaling>
          <c:orientation val="minMax"/>
          <c:max val="0.32000000000000012"/>
          <c:min val="-0.16"/>
        </c:scaling>
        <c:axPos val="l"/>
        <c:majorGridlines/>
        <c:numFmt formatCode="\+0.00%;\-0.00%;0.00%" sourceLinked="1"/>
        <c:majorTickMark val="none"/>
        <c:tickLblPos val="low"/>
        <c:txPr>
          <a:bodyPr/>
          <a:lstStyle/>
          <a:p>
            <a:pPr>
              <a:defRPr sz="800"/>
            </a:pPr>
            <a:endParaRPr lang="pl-PL"/>
          </a:p>
        </c:txPr>
        <c:crossAx val="46183552"/>
        <c:crosses val="autoZero"/>
        <c:crossBetween val="between"/>
        <c:majorUnit val="8.0000000000000029E-2"/>
      </c:valAx>
    </c:plotArea>
    <c:plotVisOnly val="1"/>
    <c:dispBlanksAs val="gap"/>
  </c:chart>
  <c:externalData r:id="rId2"/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800">
                <a:latin typeface="Arial" pitchFamily="34" charset="0"/>
                <a:cs typeface="Arial" pitchFamily="34" charset="0"/>
              </a:defRPr>
            </a:pPr>
            <a:r>
              <a:rPr lang="en-US"/>
              <a:t>Liczba wypadków z winy kierującego według przyczyny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'12,13,14,15,16,17,18,19'!$E$30</c:f>
              <c:strCache>
                <c:ptCount val="1"/>
                <c:pt idx="0">
                  <c:v>I - IX 2017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</c:spPr>
          <c:dLbls>
            <c:dLbl>
              <c:idx val="4"/>
              <c:layout>
                <c:manualLayout>
                  <c:x val="-4.1666666666666675E-3"/>
                  <c:y val="8.008000433819237E-3"/>
                </c:manualLayout>
              </c:layout>
              <c:dLblPos val="inEnd"/>
              <c:showVal val="1"/>
            </c:dLbl>
            <c:dLbl>
              <c:idx val="5"/>
              <c:layout>
                <c:manualLayout>
                  <c:x val="1.0185067526416003E-16"/>
                  <c:y val="-3.2032001735276948E-2"/>
                </c:manualLayout>
              </c:layout>
              <c:spPr>
                <a:solidFill>
                  <a:sysClr val="window" lastClr="FFFFFF"/>
                </a:solidFill>
              </c:spPr>
              <c:txPr>
                <a:bodyPr/>
                <a:lstStyle/>
                <a:p>
                  <a:pPr>
                    <a:defRPr sz="1100" b="1">
                      <a:latin typeface="Arial" pitchFamily="34" charset="0"/>
                      <a:cs typeface="Arial" pitchFamily="34" charset="0"/>
                    </a:defRPr>
                  </a:pPr>
                  <a:endParaRPr lang="pl-PL"/>
                </a:p>
              </c:txPr>
              <c:dLblPos val="inEnd"/>
              <c:showVal val="1"/>
            </c:dLbl>
            <c:txPr>
              <a:bodyPr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pl-PL"/>
              </a:p>
            </c:txPr>
            <c:dLblPos val="inEnd"/>
            <c:showVal val="1"/>
          </c:dLbls>
          <c:cat>
            <c:strRef>
              <c:f>'12,13,14,15,16,17,18,19'!$D$31:$D$36</c:f>
              <c:strCache>
                <c:ptCount val="6"/>
                <c:pt idx="0">
                  <c:v>nieustąpienie pierwszeństwa przejazdu</c:v>
                </c:pt>
                <c:pt idx="1">
                  <c:v>niedostosowanie prędkości do warunków ruchu</c:v>
                </c:pt>
                <c:pt idx="2">
                  <c:v>nieprawidłowe zachowanie wobec pieszych</c:v>
                </c:pt>
                <c:pt idx="3">
                  <c:v>niezachowanie bezp. odległ. między pojazdami</c:v>
                </c:pt>
                <c:pt idx="4">
                  <c:v>nieprawidłowe wyprzedzanie</c:v>
                </c:pt>
                <c:pt idx="5">
                  <c:v>zmęczenie, zaśnięcie</c:v>
                </c:pt>
              </c:strCache>
            </c:strRef>
          </c:cat>
          <c:val>
            <c:numRef>
              <c:f>'12,13,14,15,16,17,18,19'!$E$31:$E$36</c:f>
              <c:numCache>
                <c:formatCode>General</c:formatCode>
                <c:ptCount val="6"/>
                <c:pt idx="0">
                  <c:v>216</c:v>
                </c:pt>
                <c:pt idx="1">
                  <c:v>198</c:v>
                </c:pt>
                <c:pt idx="2">
                  <c:v>64</c:v>
                </c:pt>
                <c:pt idx="3">
                  <c:v>71</c:v>
                </c:pt>
                <c:pt idx="4">
                  <c:v>37</c:v>
                </c:pt>
                <c:pt idx="5">
                  <c:v>23</c:v>
                </c:pt>
              </c:numCache>
            </c:numRef>
          </c:val>
        </c:ser>
        <c:ser>
          <c:idx val="1"/>
          <c:order val="1"/>
          <c:tx>
            <c:strRef>
              <c:f>'12,13,14,15,16,17,18,19'!$F$30</c:f>
              <c:strCache>
                <c:ptCount val="1"/>
                <c:pt idx="0">
                  <c:v>I - IX 2018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5"/>
              <c:layout>
                <c:manualLayout>
                  <c:x val="-2.7777777777777796E-3"/>
                  <c:y val="-8.008000433819237E-3"/>
                </c:manualLayout>
              </c:layout>
              <c:dLblPos val="inEnd"/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pl-PL"/>
              </a:p>
            </c:txPr>
            <c:dLblPos val="inEnd"/>
            <c:showVal val="1"/>
          </c:dLbls>
          <c:cat>
            <c:strRef>
              <c:f>'12,13,14,15,16,17,18,19'!$D$31:$D$36</c:f>
              <c:strCache>
                <c:ptCount val="6"/>
                <c:pt idx="0">
                  <c:v>nieustąpienie pierwszeństwa przejazdu</c:v>
                </c:pt>
                <c:pt idx="1">
                  <c:v>niedostosowanie prędkości do warunków ruchu</c:v>
                </c:pt>
                <c:pt idx="2">
                  <c:v>nieprawidłowe zachowanie wobec pieszych</c:v>
                </c:pt>
                <c:pt idx="3">
                  <c:v>niezachowanie bezp. odległ. między pojazdami</c:v>
                </c:pt>
                <c:pt idx="4">
                  <c:v>nieprawidłowe wyprzedzanie</c:v>
                </c:pt>
                <c:pt idx="5">
                  <c:v>zmęczenie, zaśnięcie</c:v>
                </c:pt>
              </c:strCache>
            </c:strRef>
          </c:cat>
          <c:val>
            <c:numRef>
              <c:f>'12,13,14,15,16,17,18,19'!$F$31:$F$36</c:f>
              <c:numCache>
                <c:formatCode>General</c:formatCode>
                <c:ptCount val="6"/>
                <c:pt idx="0">
                  <c:v>217</c:v>
                </c:pt>
                <c:pt idx="1">
                  <c:v>193</c:v>
                </c:pt>
                <c:pt idx="2">
                  <c:v>61</c:v>
                </c:pt>
                <c:pt idx="3">
                  <c:v>81</c:v>
                </c:pt>
                <c:pt idx="4">
                  <c:v>48</c:v>
                </c:pt>
                <c:pt idx="5">
                  <c:v>21</c:v>
                </c:pt>
              </c:numCache>
            </c:numRef>
          </c:val>
        </c:ser>
        <c:dLbls>
          <c:showVal val="1"/>
        </c:dLbls>
        <c:axId val="46134016"/>
        <c:axId val="46135552"/>
      </c:barChart>
      <c:catAx>
        <c:axId val="46134016"/>
        <c:scaling>
          <c:orientation val="minMax"/>
        </c:scaling>
        <c:axPos val="b"/>
        <c:majorTickMark val="none"/>
        <c:tickLblPos val="nextTo"/>
        <c:txPr>
          <a:bodyPr rot="-5400000" vert="horz"/>
          <a:lstStyle/>
          <a:p>
            <a:pPr>
              <a:defRPr sz="800" baseline="0"/>
            </a:pPr>
            <a:endParaRPr lang="pl-PL"/>
          </a:p>
        </c:txPr>
        <c:crossAx val="46135552"/>
        <c:crosses val="autoZero"/>
        <c:auto val="1"/>
        <c:lblAlgn val="ctr"/>
        <c:lblOffset val="10"/>
        <c:tickLblSkip val="1"/>
      </c:catAx>
      <c:valAx>
        <c:axId val="4613555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800"/>
            </a:pPr>
            <a:endParaRPr lang="pl-PL"/>
          </a:p>
        </c:txPr>
        <c:crossAx val="4613401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800"/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800"/>
            </a:pPr>
            <a:endParaRPr lang="pl-PL"/>
          </a:p>
        </c:txPr>
      </c:legendEntry>
      <c:layout/>
      <c:spPr>
        <a:ln>
          <a:solidFill>
            <a:schemeClr val="tx1"/>
          </a:solidFill>
        </a:ln>
      </c:spPr>
    </c:legend>
    <c:plotVisOnly val="1"/>
    <c:dispBlanksAs val="gap"/>
  </c:chart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pl-PL" sz="1000" noProof="0">
                <a:latin typeface="Arial" pitchFamily="34" charset="0"/>
                <a:cs typeface="Arial" pitchFamily="34" charset="0"/>
              </a:defRPr>
            </a:pPr>
            <a:r>
              <a:rPr lang="pl-PL" sz="1000" noProof="0">
                <a:latin typeface="Arial" pitchFamily="34" charset="0"/>
                <a:cs typeface="Arial" pitchFamily="34" charset="0"/>
              </a:rPr>
              <a:t>Zmiana liczby wypadków drogowych z winy pieszego według przyczyny w okresie </a:t>
            </a:r>
            <a:r>
              <a:rPr lang="pl-PL" sz="1000" noProof="0" smtClean="0">
                <a:latin typeface="Arial" pitchFamily="34" charset="0"/>
                <a:cs typeface="Arial" pitchFamily="34" charset="0"/>
              </a:rPr>
              <a:t>I-IX </a:t>
            </a:r>
            <a:r>
              <a:rPr lang="pl-PL" sz="1000" noProof="0">
                <a:latin typeface="Arial" pitchFamily="34" charset="0"/>
                <a:cs typeface="Arial" pitchFamily="34" charset="0"/>
              </a:rPr>
              <a:t>2017/2018</a:t>
            </a:r>
          </a:p>
        </c:rich>
      </c:tx>
      <c:layout/>
    </c:title>
    <c:plotArea>
      <c:layout/>
      <c:barChart>
        <c:barDir val="col"/>
        <c:grouping val="clustered"/>
        <c:ser>
          <c:idx val="2"/>
          <c:order val="0"/>
          <c:spPr>
            <a:solidFill>
              <a:srgbClr val="00B050"/>
            </a:solidFill>
          </c:spPr>
          <c:dPt>
            <c:idx val="3"/>
            <c:spPr>
              <a:solidFill>
                <a:srgbClr val="FF0000"/>
              </a:solidFill>
            </c:spPr>
          </c:dPt>
          <c:dLbls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1000" b="1">
                    <a:latin typeface="Arial" pitchFamily="34" charset="0"/>
                    <a:cs typeface="Arial" pitchFamily="34" charset="0"/>
                  </a:defRPr>
                </a:pPr>
                <a:endParaRPr lang="pl-PL"/>
              </a:p>
            </c:txPr>
            <c:showVal val="1"/>
          </c:dLbls>
          <c:cat>
            <c:strRef>
              <c:f>'12,13,14,15,16,17,18,19'!$D$42:$D$47</c:f>
              <c:strCache>
                <c:ptCount val="6"/>
                <c:pt idx="0">
                  <c:v>nieostrożne wejście na jezdnię przed jadącym pojazdem</c:v>
                </c:pt>
                <c:pt idx="1">
                  <c:v>nieostrożne wejście na jezdnię zza pojazdu, przeszkody</c:v>
                </c:pt>
                <c:pt idx="2">
                  <c:v>przekraczanie jezdni w miejscu niedozwolonym</c:v>
                </c:pt>
                <c:pt idx="3">
                  <c:v>wejście na jezdnię przy czerwonym świetle</c:v>
                </c:pt>
                <c:pt idx="4">
                  <c:v>leżenie, siedzenie, klęczenie, stanie na jezdni</c:v>
                </c:pt>
                <c:pt idx="5">
                  <c:v>chodzenie nieprawidłową stroną drogi</c:v>
                </c:pt>
              </c:strCache>
            </c:strRef>
          </c:cat>
          <c:val>
            <c:numRef>
              <c:f>'12,13,14,15,16,17,18,19'!$H$42:$H$47</c:f>
              <c:numCache>
                <c:formatCode>\+0.00%;\-0.00%;0.00%</c:formatCode>
                <c:ptCount val="6"/>
                <c:pt idx="0">
                  <c:v>-0.38888888888888901</c:v>
                </c:pt>
                <c:pt idx="1">
                  <c:v>-0.3636363636363637</c:v>
                </c:pt>
                <c:pt idx="2">
                  <c:v>0.33333333333333331</c:v>
                </c:pt>
                <c:pt idx="3">
                  <c:v>3</c:v>
                </c:pt>
                <c:pt idx="4">
                  <c:v>-0.125</c:v>
                </c:pt>
                <c:pt idx="5">
                  <c:v>-0.33333333333333337</c:v>
                </c:pt>
              </c:numCache>
            </c:numRef>
          </c:val>
        </c:ser>
        <c:dLbls>
          <c:showVal val="1"/>
        </c:dLbls>
        <c:axId val="42271488"/>
        <c:axId val="42273024"/>
      </c:barChart>
      <c:catAx>
        <c:axId val="42271488"/>
        <c:scaling>
          <c:orientation val="minMax"/>
        </c:scaling>
        <c:axPos val="b"/>
        <c:majorTickMark val="none"/>
        <c:tickLblPos val="low"/>
        <c:txPr>
          <a:bodyPr rot="-5400000" vert="horz"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endParaRPr lang="pl-PL"/>
          </a:p>
        </c:txPr>
        <c:crossAx val="42273024"/>
        <c:crosses val="autoZero"/>
        <c:auto val="1"/>
        <c:lblAlgn val="ctr"/>
        <c:lblOffset val="100"/>
        <c:tickLblSkip val="1"/>
      </c:catAx>
      <c:valAx>
        <c:axId val="42273024"/>
        <c:scaling>
          <c:orientation val="minMax"/>
        </c:scaling>
        <c:axPos val="l"/>
        <c:majorGridlines/>
        <c:numFmt formatCode="\+0.00%;\-0.00%;0.00%" sourceLinked="1"/>
        <c:majorTickMark val="none"/>
        <c:tickLblPos val="low"/>
        <c:txPr>
          <a:bodyPr/>
          <a:lstStyle/>
          <a:p>
            <a:pPr>
              <a:defRPr sz="800"/>
            </a:pPr>
            <a:endParaRPr lang="pl-PL"/>
          </a:p>
        </c:txPr>
        <c:crossAx val="42271488"/>
        <c:crosses val="autoZero"/>
        <c:crossBetween val="between"/>
      </c:valAx>
    </c:plotArea>
    <c:plotVisOnly val="1"/>
    <c:dispBlanksAs val="gap"/>
  </c:chart>
  <c:externalData r:id="rId2"/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pl-PL" sz="1000" noProof="0">
                <a:latin typeface="Arial" pitchFamily="34" charset="0"/>
                <a:cs typeface="Arial" pitchFamily="34" charset="0"/>
              </a:defRPr>
            </a:pPr>
            <a:r>
              <a:rPr lang="pl-PL" sz="1000" noProof="0" dirty="0" smtClean="0"/>
              <a:t>Liczba wypadków  drogowych </a:t>
            </a:r>
            <a:r>
              <a:rPr lang="pl-PL" sz="1000" noProof="0" dirty="0"/>
              <a:t>z winy pieszego według przyczyny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'12,13,14,15,16,17,18,19'!$E$41</c:f>
              <c:strCache>
                <c:ptCount val="1"/>
                <c:pt idx="0">
                  <c:v>I - IX 2017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</c:spPr>
          <c:dLbls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1000" b="1">
                    <a:latin typeface="Arial" pitchFamily="34" charset="0"/>
                    <a:cs typeface="Arial" pitchFamily="34" charset="0"/>
                  </a:defRPr>
                </a:pPr>
                <a:endParaRPr lang="pl-PL"/>
              </a:p>
            </c:txPr>
            <c:dLblPos val="outEnd"/>
            <c:showVal val="1"/>
          </c:dLbls>
          <c:cat>
            <c:strRef>
              <c:f>'12,13,14,15,16,17,18,19'!$D$42:$D$47</c:f>
              <c:strCache>
                <c:ptCount val="6"/>
                <c:pt idx="0">
                  <c:v>nieostrożne wejście na jezdnię przed jadącym pojazdem</c:v>
                </c:pt>
                <c:pt idx="1">
                  <c:v>nieostrożne wejście na jezdnię zza pojazdu, przeszkody</c:v>
                </c:pt>
                <c:pt idx="2">
                  <c:v>przekraczanie jezdni w miejscu niedozwolonym</c:v>
                </c:pt>
                <c:pt idx="3">
                  <c:v>wejście na jezdnię przy czerwonym świetle</c:v>
                </c:pt>
                <c:pt idx="4">
                  <c:v>leżenie, siedzenie, klęczenie, stanie na jezdni</c:v>
                </c:pt>
                <c:pt idx="5">
                  <c:v>chodzenie nieprawidłową stroną drogi</c:v>
                </c:pt>
              </c:strCache>
            </c:strRef>
          </c:cat>
          <c:val>
            <c:numRef>
              <c:f>'12,13,14,15,16,17,18,19'!$E$42:$E$47</c:f>
              <c:numCache>
                <c:formatCode>General</c:formatCode>
                <c:ptCount val="6"/>
                <c:pt idx="0">
                  <c:v>36</c:v>
                </c:pt>
                <c:pt idx="1">
                  <c:v>11</c:v>
                </c:pt>
                <c:pt idx="2">
                  <c:v>3</c:v>
                </c:pt>
                <c:pt idx="3">
                  <c:v>1</c:v>
                </c:pt>
                <c:pt idx="4">
                  <c:v>8</c:v>
                </c:pt>
                <c:pt idx="5">
                  <c:v>6</c:v>
                </c:pt>
              </c:numCache>
            </c:numRef>
          </c:val>
        </c:ser>
        <c:ser>
          <c:idx val="1"/>
          <c:order val="1"/>
          <c:tx>
            <c:strRef>
              <c:f>'12,13,14,15,16,17,18,19'!$F$41</c:f>
              <c:strCache>
                <c:ptCount val="1"/>
                <c:pt idx="0">
                  <c:v>I - IX 2018</c:v>
                </c:pt>
              </c:strCache>
            </c:strRef>
          </c:tx>
          <c:spPr>
            <a:solidFill>
              <a:srgbClr val="FFFF00"/>
            </a:solidFill>
          </c:spPr>
          <c:dLbls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1000" b="1">
                    <a:latin typeface="Arial" pitchFamily="34" charset="0"/>
                    <a:cs typeface="Arial" pitchFamily="34" charset="0"/>
                  </a:defRPr>
                </a:pPr>
                <a:endParaRPr lang="pl-PL"/>
              </a:p>
            </c:txPr>
            <c:dLblPos val="outEnd"/>
            <c:showVal val="1"/>
          </c:dLbls>
          <c:cat>
            <c:strRef>
              <c:f>'12,13,14,15,16,17,18,19'!$D$42:$D$47</c:f>
              <c:strCache>
                <c:ptCount val="6"/>
                <c:pt idx="0">
                  <c:v>nieostrożne wejście na jezdnię przed jadącym pojazdem</c:v>
                </c:pt>
                <c:pt idx="1">
                  <c:v>nieostrożne wejście na jezdnię zza pojazdu, przeszkody</c:v>
                </c:pt>
                <c:pt idx="2">
                  <c:v>przekraczanie jezdni w miejscu niedozwolonym</c:v>
                </c:pt>
                <c:pt idx="3">
                  <c:v>wejście na jezdnię przy czerwonym świetle</c:v>
                </c:pt>
                <c:pt idx="4">
                  <c:v>leżenie, siedzenie, klęczenie, stanie na jezdni</c:v>
                </c:pt>
                <c:pt idx="5">
                  <c:v>chodzenie nieprawidłową stroną drogi</c:v>
                </c:pt>
              </c:strCache>
            </c:strRef>
          </c:cat>
          <c:val>
            <c:numRef>
              <c:f>'12,13,14,15,16,17,18,19'!$F$42:$F$47</c:f>
              <c:numCache>
                <c:formatCode>General</c:formatCode>
                <c:ptCount val="6"/>
                <c:pt idx="0">
                  <c:v>22</c:v>
                </c:pt>
                <c:pt idx="1">
                  <c:v>7</c:v>
                </c:pt>
                <c:pt idx="2">
                  <c:v>4</c:v>
                </c:pt>
                <c:pt idx="3">
                  <c:v>4</c:v>
                </c:pt>
                <c:pt idx="4">
                  <c:v>7</c:v>
                </c:pt>
                <c:pt idx="5">
                  <c:v>4</c:v>
                </c:pt>
              </c:numCache>
            </c:numRef>
          </c:val>
        </c:ser>
        <c:dLbls>
          <c:showVal val="1"/>
        </c:dLbls>
        <c:axId val="42369408"/>
        <c:axId val="42370944"/>
      </c:barChart>
      <c:catAx>
        <c:axId val="42369408"/>
        <c:scaling>
          <c:orientation val="minMax"/>
        </c:scaling>
        <c:axPos val="b"/>
        <c:majorTickMark val="none"/>
        <c:tickLblPos val="nextTo"/>
        <c:txPr>
          <a:bodyPr rot="-5400000" vert="horz"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endParaRPr lang="pl-PL"/>
          </a:p>
        </c:txPr>
        <c:crossAx val="42370944"/>
        <c:crosses val="autoZero"/>
        <c:auto val="1"/>
        <c:lblAlgn val="ctr"/>
        <c:lblOffset val="100"/>
      </c:catAx>
      <c:valAx>
        <c:axId val="4237094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800"/>
            </a:pPr>
            <a:endParaRPr lang="pl-PL"/>
          </a:p>
        </c:txPr>
        <c:crossAx val="4236940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800"/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800"/>
            </a:pPr>
            <a:endParaRPr lang="pl-PL"/>
          </a:p>
        </c:txPr>
      </c:legendEntry>
      <c:layout/>
      <c:spPr>
        <a:ln>
          <a:solidFill>
            <a:schemeClr val="tx1"/>
          </a:solidFill>
        </a:ln>
      </c:spPr>
    </c:legend>
    <c:plotVisOnly val="1"/>
    <c:dispBlanksAs val="gap"/>
  </c:chart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pl-PL" sz="1000" noProof="0">
                <a:latin typeface="Arial" pitchFamily="34" charset="0"/>
                <a:cs typeface="Arial" pitchFamily="34" charset="0"/>
              </a:defRPr>
            </a:pPr>
            <a:r>
              <a:rPr lang="pl-PL" sz="1000" noProof="0"/>
              <a:t>Liczba wypadków drogowych w miejscach ruchu pieszych 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'20'!$E$3</c:f>
              <c:strCache>
                <c:ptCount val="1"/>
                <c:pt idx="0">
                  <c:v>I - IX 2017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</c:spPr>
          <c:dLbls>
            <c:txPr>
              <a:bodyPr/>
              <a:lstStyle/>
              <a:p>
                <a:pPr>
                  <a:defRPr sz="1000" b="1">
                    <a:latin typeface="Arial" pitchFamily="34" charset="0"/>
                    <a:cs typeface="Arial" pitchFamily="34" charset="0"/>
                  </a:defRPr>
                </a:pPr>
                <a:endParaRPr lang="pl-PL"/>
              </a:p>
            </c:txPr>
            <c:dLblPos val="inEnd"/>
            <c:showVal val="1"/>
          </c:dLbls>
          <c:cat>
            <c:strRef>
              <c:f>'20'!$D$4:$D$8</c:f>
              <c:strCache>
                <c:ptCount val="5"/>
                <c:pt idx="0">
                  <c:v>przejscie dla pieszych</c:v>
                </c:pt>
                <c:pt idx="1">
                  <c:v>skrzyzowanie</c:v>
                </c:pt>
                <c:pt idx="2">
                  <c:v>chodnik, droga dla pieszych</c:v>
                </c:pt>
                <c:pt idx="3">
                  <c:v>przystanek komunikacji publicznej</c:v>
                </c:pt>
                <c:pt idx="4">
                  <c:v>pobocze</c:v>
                </c:pt>
              </c:strCache>
            </c:strRef>
          </c:cat>
          <c:val>
            <c:numRef>
              <c:f>'20'!$E$4:$E$8</c:f>
              <c:numCache>
                <c:formatCode>General</c:formatCode>
                <c:ptCount val="5"/>
                <c:pt idx="0">
                  <c:v>63</c:v>
                </c:pt>
                <c:pt idx="1">
                  <c:v>31</c:v>
                </c:pt>
                <c:pt idx="2">
                  <c:v>9</c:v>
                </c:pt>
                <c:pt idx="3">
                  <c:v>2</c:v>
                </c:pt>
                <c:pt idx="4">
                  <c:v>31</c:v>
                </c:pt>
              </c:numCache>
            </c:numRef>
          </c:val>
        </c:ser>
        <c:ser>
          <c:idx val="1"/>
          <c:order val="1"/>
          <c:tx>
            <c:strRef>
              <c:f>'20'!$F$3</c:f>
              <c:strCache>
                <c:ptCount val="1"/>
                <c:pt idx="0">
                  <c:v>I - IX 2018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sz="1000" b="1">
                    <a:latin typeface="Arial" pitchFamily="34" charset="0"/>
                    <a:cs typeface="Arial" pitchFamily="34" charset="0"/>
                  </a:defRPr>
                </a:pPr>
                <a:endParaRPr lang="pl-PL"/>
              </a:p>
            </c:txPr>
            <c:dLblPos val="inEnd"/>
            <c:showVal val="1"/>
          </c:dLbls>
          <c:cat>
            <c:strRef>
              <c:f>'20'!$D$4:$D$8</c:f>
              <c:strCache>
                <c:ptCount val="5"/>
                <c:pt idx="0">
                  <c:v>przejscie dla pieszych</c:v>
                </c:pt>
                <c:pt idx="1">
                  <c:v>skrzyzowanie</c:v>
                </c:pt>
                <c:pt idx="2">
                  <c:v>chodnik, droga dla pieszych</c:v>
                </c:pt>
                <c:pt idx="3">
                  <c:v>przystanek komunikacji publicznej</c:v>
                </c:pt>
                <c:pt idx="4">
                  <c:v>pobocze</c:v>
                </c:pt>
              </c:strCache>
            </c:strRef>
          </c:cat>
          <c:val>
            <c:numRef>
              <c:f>'20'!$F$4:$F$8</c:f>
              <c:numCache>
                <c:formatCode>General</c:formatCode>
                <c:ptCount val="5"/>
                <c:pt idx="0">
                  <c:v>63</c:v>
                </c:pt>
                <c:pt idx="1">
                  <c:v>31</c:v>
                </c:pt>
                <c:pt idx="2">
                  <c:v>7</c:v>
                </c:pt>
                <c:pt idx="3">
                  <c:v>0</c:v>
                </c:pt>
                <c:pt idx="4">
                  <c:v>3</c:v>
                </c:pt>
              </c:numCache>
            </c:numRef>
          </c:val>
        </c:ser>
        <c:dLbls>
          <c:showVal val="1"/>
        </c:dLbls>
        <c:axId val="42247296"/>
        <c:axId val="42248832"/>
      </c:barChart>
      <c:catAx>
        <c:axId val="4224729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endParaRPr lang="pl-PL"/>
          </a:p>
        </c:txPr>
        <c:crossAx val="42248832"/>
        <c:crosses val="autoZero"/>
        <c:auto val="1"/>
        <c:lblAlgn val="ctr"/>
        <c:lblOffset val="100"/>
      </c:catAx>
      <c:valAx>
        <c:axId val="4224883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800"/>
            </a:pPr>
            <a:endParaRPr lang="pl-PL"/>
          </a:p>
        </c:txPr>
        <c:crossAx val="42247296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sz="800"/>
            </a:pPr>
            <a:endParaRPr lang="pl-PL"/>
          </a:p>
        </c:txPr>
      </c:legendEntry>
      <c:legendEntry>
        <c:idx val="0"/>
        <c:txPr>
          <a:bodyPr/>
          <a:lstStyle/>
          <a:p>
            <a:pPr>
              <a:defRPr sz="800"/>
            </a:pPr>
            <a:endParaRPr lang="pl-PL"/>
          </a:p>
        </c:txPr>
      </c:legendEntry>
      <c:layout/>
      <c:spPr>
        <a:ln>
          <a:solidFill>
            <a:schemeClr val="tx1"/>
          </a:solidFill>
        </a:ln>
      </c:spPr>
    </c:legend>
    <c:plotVisOnly val="1"/>
    <c:dispBlanksAs val="gap"/>
  </c:chart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pl-PL" sz="1000" noProof="0">
                <a:latin typeface="Arial" pitchFamily="34" charset="0"/>
                <a:cs typeface="Arial" pitchFamily="34" charset="0"/>
              </a:defRPr>
            </a:pPr>
            <a:r>
              <a:rPr lang="pl-PL" sz="1000" noProof="0"/>
              <a:t>Liczba zabitych w wypadkach drogowych w miejscu ruchu pieszych </a:t>
            </a:r>
          </a:p>
        </c:rich>
      </c:tx>
      <c:layout/>
    </c:title>
    <c:plotArea>
      <c:layout/>
      <c:barChart>
        <c:barDir val="col"/>
        <c:grouping val="clustered"/>
        <c:ser>
          <c:idx val="4"/>
          <c:order val="0"/>
          <c:tx>
            <c:strRef>
              <c:f>'20'!$I$3</c:f>
              <c:strCache>
                <c:ptCount val="1"/>
                <c:pt idx="0">
                  <c:v>I - IX 2017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</c:spPr>
          <c:dLbls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pl-PL"/>
              </a:p>
            </c:txPr>
            <c:showVal val="1"/>
          </c:dLbls>
          <c:cat>
            <c:strRef>
              <c:f>'20'!$D$4:$D$8</c:f>
              <c:strCache>
                <c:ptCount val="5"/>
                <c:pt idx="0">
                  <c:v>przejscie dla pieszych</c:v>
                </c:pt>
                <c:pt idx="1">
                  <c:v>skrzyzowanie</c:v>
                </c:pt>
                <c:pt idx="2">
                  <c:v>chodnik, droga dla pieszych</c:v>
                </c:pt>
                <c:pt idx="3">
                  <c:v>przystanek komunikacji publicznej</c:v>
                </c:pt>
                <c:pt idx="4">
                  <c:v>pobocze</c:v>
                </c:pt>
              </c:strCache>
            </c:strRef>
          </c:cat>
          <c:val>
            <c:numRef>
              <c:f>'20'!$I$4:$I$8</c:f>
              <c:numCache>
                <c:formatCode>General</c:formatCode>
                <c:ptCount val="5"/>
                <c:pt idx="0">
                  <c:v>4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</c:ser>
        <c:ser>
          <c:idx val="5"/>
          <c:order val="1"/>
          <c:tx>
            <c:strRef>
              <c:f>'20'!$J$3</c:f>
              <c:strCache>
                <c:ptCount val="1"/>
                <c:pt idx="0">
                  <c:v>I - IX 2018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sz="1000" b="1">
                    <a:latin typeface="Arial" pitchFamily="34" charset="0"/>
                    <a:cs typeface="Arial" pitchFamily="34" charset="0"/>
                  </a:defRPr>
                </a:pPr>
                <a:endParaRPr lang="pl-PL"/>
              </a:p>
            </c:txPr>
            <c:showVal val="1"/>
          </c:dLbls>
          <c:cat>
            <c:strRef>
              <c:f>'20'!$D$4:$D$8</c:f>
              <c:strCache>
                <c:ptCount val="5"/>
                <c:pt idx="0">
                  <c:v>przejscie dla pieszych</c:v>
                </c:pt>
                <c:pt idx="1">
                  <c:v>skrzyzowanie</c:v>
                </c:pt>
                <c:pt idx="2">
                  <c:v>chodnik, droga dla pieszych</c:v>
                </c:pt>
                <c:pt idx="3">
                  <c:v>przystanek komunikacji publicznej</c:v>
                </c:pt>
                <c:pt idx="4">
                  <c:v>pobocze</c:v>
                </c:pt>
              </c:strCache>
            </c:strRef>
          </c:cat>
          <c:val>
            <c:numRef>
              <c:f>'20'!$J$4:$J$8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Val val="1"/>
        </c:dLbls>
        <c:axId val="42615552"/>
        <c:axId val="42617088"/>
      </c:barChart>
      <c:catAx>
        <c:axId val="4261555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endParaRPr lang="pl-PL"/>
          </a:p>
        </c:txPr>
        <c:crossAx val="42617088"/>
        <c:crosses val="autoZero"/>
        <c:auto val="1"/>
        <c:lblAlgn val="ctr"/>
        <c:lblOffset val="100"/>
      </c:catAx>
      <c:valAx>
        <c:axId val="4261708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800"/>
            </a:pPr>
            <a:endParaRPr lang="pl-PL"/>
          </a:p>
        </c:txPr>
        <c:crossAx val="42615552"/>
        <c:crosses val="autoZero"/>
        <c:crossBetween val="between"/>
      </c:valAx>
    </c:plotArea>
    <c:legend>
      <c:legendPos val="r"/>
      <c:layout/>
      <c:spPr>
        <a:ln>
          <a:solidFill>
            <a:schemeClr val="tx1"/>
          </a:solidFill>
        </a:ln>
      </c:spPr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r>
              <a:rPr lang="pl-PL" sz="1000"/>
              <a:t>Stan bezpieczeństwa w ruchu drogowym 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'2,3,4,5'!$E$4</c:f>
              <c:strCache>
                <c:ptCount val="1"/>
                <c:pt idx="0">
                  <c:v>I - IX 2017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</c:spPr>
          <c:dLbls>
            <c:dLbl>
              <c:idx val="1"/>
              <c:layout>
                <c:manualLayout>
                  <c:x val="1.3888888888888967E-3"/>
                  <c:y val="1.6977280302188653E-2"/>
                </c:manualLayout>
              </c:layout>
              <c:dLblPos val="outEnd"/>
              <c:showVal val="1"/>
            </c:dLbl>
            <c:txPr>
              <a:bodyPr rot="0" vert="horz"/>
              <a:lstStyle/>
              <a:p>
                <a:pPr>
                  <a:defRPr sz="1000" b="1">
                    <a:latin typeface="Arial" pitchFamily="34" charset="0"/>
                    <a:cs typeface="Arial" pitchFamily="34" charset="0"/>
                  </a:defRPr>
                </a:pPr>
                <a:endParaRPr lang="pl-PL"/>
              </a:p>
            </c:txPr>
            <c:dLblPos val="inEnd"/>
            <c:showVal val="1"/>
          </c:dLbls>
          <c:cat>
            <c:strRef>
              <c:f>'2,3,4,5'!$D$5:$D$7</c:f>
              <c:strCache>
                <c:ptCount val="3"/>
                <c:pt idx="0">
                  <c:v>wypadki</c:v>
                </c:pt>
                <c:pt idx="1">
                  <c:v>zabici</c:v>
                </c:pt>
                <c:pt idx="2">
                  <c:v>ranni</c:v>
                </c:pt>
              </c:strCache>
            </c:strRef>
          </c:cat>
          <c:val>
            <c:numRef>
              <c:f>'2,3,4,5'!$E$5:$E$7</c:f>
              <c:numCache>
                <c:formatCode>General</c:formatCode>
                <c:ptCount val="3"/>
                <c:pt idx="0">
                  <c:v>889</c:v>
                </c:pt>
                <c:pt idx="1">
                  <c:v>72</c:v>
                </c:pt>
                <c:pt idx="2">
                  <c:v>1109</c:v>
                </c:pt>
              </c:numCache>
            </c:numRef>
          </c:val>
        </c:ser>
        <c:ser>
          <c:idx val="1"/>
          <c:order val="1"/>
          <c:tx>
            <c:strRef>
              <c:f>'2,3,4,5'!$F$4</c:f>
              <c:strCache>
                <c:ptCount val="1"/>
                <c:pt idx="0">
                  <c:v>I - IX 2018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1"/>
              <c:layout>
                <c:manualLayout>
                  <c:x val="-2.7777777777778043E-3"/>
                  <c:y val="2.3584532274191758E-2"/>
                </c:manualLayout>
              </c:layout>
              <c:dLblPos val="outEnd"/>
              <c:showVal val="1"/>
            </c:dLbl>
            <c:txPr>
              <a:bodyPr rot="0" vert="horz"/>
              <a:lstStyle/>
              <a:p>
                <a:pPr>
                  <a:defRPr sz="1000" b="1">
                    <a:latin typeface="Arial" pitchFamily="34" charset="0"/>
                    <a:cs typeface="Arial" pitchFamily="34" charset="0"/>
                  </a:defRPr>
                </a:pPr>
                <a:endParaRPr lang="pl-PL"/>
              </a:p>
            </c:txPr>
            <c:dLblPos val="inEnd"/>
            <c:showVal val="1"/>
          </c:dLbls>
          <c:cat>
            <c:strRef>
              <c:f>'2,3,4,5'!$D$5:$D$7</c:f>
              <c:strCache>
                <c:ptCount val="3"/>
                <c:pt idx="0">
                  <c:v>wypadki</c:v>
                </c:pt>
                <c:pt idx="1">
                  <c:v>zabici</c:v>
                </c:pt>
                <c:pt idx="2">
                  <c:v>ranni</c:v>
                </c:pt>
              </c:strCache>
            </c:strRef>
          </c:cat>
          <c:val>
            <c:numRef>
              <c:f>'2,3,4,5'!$F$5:$F$7</c:f>
              <c:numCache>
                <c:formatCode>General</c:formatCode>
                <c:ptCount val="3"/>
                <c:pt idx="0">
                  <c:v>913</c:v>
                </c:pt>
                <c:pt idx="1">
                  <c:v>84</c:v>
                </c:pt>
                <c:pt idx="2">
                  <c:v>1109</c:v>
                </c:pt>
              </c:numCache>
            </c:numRef>
          </c:val>
        </c:ser>
        <c:dLbls>
          <c:showVal val="1"/>
        </c:dLbls>
        <c:axId val="43564032"/>
        <c:axId val="43606784"/>
      </c:barChart>
      <c:catAx>
        <c:axId val="4356403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00" b="1">
                <a:latin typeface="Arial" pitchFamily="34" charset="0"/>
                <a:cs typeface="Arial" pitchFamily="34" charset="0"/>
              </a:defRPr>
            </a:pPr>
            <a:endParaRPr lang="pl-PL"/>
          </a:p>
        </c:txPr>
        <c:crossAx val="43606784"/>
        <c:crosses val="autoZero"/>
        <c:auto val="1"/>
        <c:lblAlgn val="ctr"/>
        <c:lblOffset val="100"/>
      </c:catAx>
      <c:valAx>
        <c:axId val="4360678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800"/>
            </a:pPr>
            <a:endParaRPr lang="pl-PL"/>
          </a:p>
        </c:txPr>
        <c:crossAx val="4356403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800"/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800"/>
            </a:pPr>
            <a:endParaRPr lang="pl-PL"/>
          </a:p>
        </c:txPr>
      </c:legendEntry>
      <c:layout/>
      <c:spPr>
        <a:ln>
          <a:solidFill>
            <a:schemeClr val="tx1"/>
          </a:solidFill>
        </a:ln>
      </c:spPr>
    </c:legend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Zmiana</a:t>
            </a:r>
            <a:r>
              <a:rPr lang="pl-PL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stanu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bezpieczeństwa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 w 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ruchu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drogowym</a:t>
            </a:r>
            <a:r>
              <a:rPr lang="pl-PL" sz="1000" dirty="0">
                <a:latin typeface="Arial" pitchFamily="34" charset="0"/>
                <a:cs typeface="Arial" pitchFamily="34" charset="0"/>
              </a:rPr>
              <a:t> w</a:t>
            </a:r>
            <a:r>
              <a:rPr lang="pl-PL" sz="1000" baseline="0" dirty="0">
                <a:latin typeface="Arial" pitchFamily="34" charset="0"/>
                <a:cs typeface="Arial" pitchFamily="34" charset="0"/>
              </a:rPr>
              <a:t> podziale na KMP/KPP garnizonu w okresie </a:t>
            </a:r>
            <a:r>
              <a:rPr lang="pl-PL" sz="1000" baseline="0" dirty="0" smtClean="0">
                <a:latin typeface="Arial" pitchFamily="34" charset="0"/>
                <a:cs typeface="Arial" pitchFamily="34" charset="0"/>
              </a:rPr>
              <a:t>I-IX 2017/2018 - </a:t>
            </a:r>
            <a:r>
              <a:rPr lang="pl-PL" sz="1000" baseline="0" dirty="0">
                <a:latin typeface="Arial" pitchFamily="34" charset="0"/>
                <a:cs typeface="Arial" pitchFamily="34" charset="0"/>
              </a:rPr>
              <a:t>wypadki drogowe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 </a:t>
            </a:r>
          </a:p>
        </c:rich>
      </c:tx>
      <c:layout/>
    </c:title>
    <c:plotArea>
      <c:layout/>
      <c:barChart>
        <c:barDir val="col"/>
        <c:grouping val="clustered"/>
        <c:ser>
          <c:idx val="3"/>
          <c:order val="0"/>
          <c:spPr>
            <a:solidFill>
              <a:srgbClr val="00B050"/>
            </a:solidFill>
          </c:spPr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07A945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dPt>
            <c:idx val="10"/>
            <c:spPr>
              <a:solidFill>
                <a:srgbClr val="FF0000"/>
              </a:solidFill>
            </c:spPr>
          </c:dPt>
          <c:dPt>
            <c:idx val="12"/>
            <c:spPr>
              <a:solidFill>
                <a:srgbClr val="FF0000"/>
              </a:solidFill>
            </c:spPr>
          </c:dPt>
          <c:dPt>
            <c:idx val="13"/>
            <c:spPr>
              <a:solidFill>
                <a:srgbClr val="FF0000"/>
              </a:solidFill>
            </c:spPr>
          </c:dPt>
          <c:dLbls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1000" b="1">
                    <a:latin typeface="Arial" pitchFamily="34" charset="0"/>
                    <a:cs typeface="Arial" pitchFamily="34" charset="0"/>
                  </a:defRPr>
                </a:pPr>
                <a:endParaRPr lang="pl-PL"/>
              </a:p>
            </c:txPr>
            <c:dLblPos val="outEnd"/>
            <c:showVal val="1"/>
          </c:dLbls>
          <c:cat>
            <c:strRef>
              <c:f>'2,3,4,5'!$D$12:$D$25</c:f>
              <c:strCache>
                <c:ptCount val="14"/>
                <c:pt idx="0">
                  <c:v>Kielce</c:v>
                </c:pt>
                <c:pt idx="1">
                  <c:v>Busko-Zdrój</c:v>
                </c:pt>
                <c:pt idx="2">
                  <c:v>Jędrzejów</c:v>
                </c:pt>
                <c:pt idx="3">
                  <c:v>Kazimierza Wielka</c:v>
                </c:pt>
                <c:pt idx="4">
                  <c:v>Końskie</c:v>
                </c:pt>
                <c:pt idx="5">
                  <c:v>Opatów</c:v>
                </c:pt>
                <c:pt idx="6">
                  <c:v>Ostrowiec Świętokrzyski</c:v>
                </c:pt>
                <c:pt idx="7">
                  <c:v>Pińczów</c:v>
                </c:pt>
                <c:pt idx="8">
                  <c:v>Sandomierz</c:v>
                </c:pt>
                <c:pt idx="9">
                  <c:v>Skarżysko-Kamienna</c:v>
                </c:pt>
                <c:pt idx="10">
                  <c:v>Starachowice</c:v>
                </c:pt>
                <c:pt idx="11">
                  <c:v>Staszów</c:v>
                </c:pt>
                <c:pt idx="12">
                  <c:v>Włoszczowa</c:v>
                </c:pt>
                <c:pt idx="13">
                  <c:v>RAZEM</c:v>
                </c:pt>
              </c:strCache>
            </c:strRef>
          </c:cat>
          <c:val>
            <c:numRef>
              <c:f>'2,3,4,5'!$H$12:$H$25</c:f>
              <c:numCache>
                <c:formatCode>\+0.00%;\-0.00%;0.00%</c:formatCode>
                <c:ptCount val="14"/>
                <c:pt idx="0">
                  <c:v>2.8708133971291794E-2</c:v>
                </c:pt>
                <c:pt idx="1">
                  <c:v>-0.12000000000000002</c:v>
                </c:pt>
                <c:pt idx="2">
                  <c:v>0.10144927536231886</c:v>
                </c:pt>
                <c:pt idx="3">
                  <c:v>0.26666666666666727</c:v>
                </c:pt>
                <c:pt idx="4">
                  <c:v>6.5217391304347921E-2</c:v>
                </c:pt>
                <c:pt idx="5">
                  <c:v>0.71875000000000144</c:v>
                </c:pt>
                <c:pt idx="6">
                  <c:v>-0.2</c:v>
                </c:pt>
                <c:pt idx="7">
                  <c:v>0</c:v>
                </c:pt>
                <c:pt idx="8">
                  <c:v>-3.3898305084745811E-2</c:v>
                </c:pt>
                <c:pt idx="9">
                  <c:v>-0.38888888888889084</c:v>
                </c:pt>
                <c:pt idx="10">
                  <c:v>8.1632653061224594E-2</c:v>
                </c:pt>
                <c:pt idx="11">
                  <c:v>-0.13888888888888884</c:v>
                </c:pt>
                <c:pt idx="12">
                  <c:v>0.45454545454545459</c:v>
                </c:pt>
                <c:pt idx="13">
                  <c:v>2.6996625421822407E-2</c:v>
                </c:pt>
              </c:numCache>
            </c:numRef>
          </c:val>
        </c:ser>
        <c:dLbls>
          <c:showVal val="1"/>
        </c:dLbls>
        <c:axId val="43717376"/>
        <c:axId val="43718912"/>
      </c:barChart>
      <c:catAx>
        <c:axId val="43717376"/>
        <c:scaling>
          <c:orientation val="minMax"/>
        </c:scaling>
        <c:axPos val="b"/>
        <c:majorTickMark val="none"/>
        <c:tickLblPos val="low"/>
        <c:txPr>
          <a:bodyPr/>
          <a:lstStyle/>
          <a:p>
            <a:pPr>
              <a:defRPr sz="800">
                <a:latin typeface="Arial" pitchFamily="34" charset="0"/>
                <a:cs typeface="Arial" pitchFamily="34" charset="0"/>
              </a:defRPr>
            </a:pPr>
            <a:endParaRPr lang="pl-PL"/>
          </a:p>
        </c:txPr>
        <c:crossAx val="43718912"/>
        <c:crosses val="autoZero"/>
        <c:auto val="1"/>
        <c:lblAlgn val="ctr"/>
        <c:lblOffset val="100"/>
        <c:tickLblSkip val="1"/>
      </c:catAx>
      <c:valAx>
        <c:axId val="43718912"/>
        <c:scaling>
          <c:orientation val="minMax"/>
          <c:max val="1"/>
        </c:scaling>
        <c:axPos val="l"/>
        <c:majorGridlines/>
        <c:numFmt formatCode="\+0.00%;\-0.00%;0.00%" sourceLinked="1"/>
        <c:majorTickMark val="none"/>
        <c:tickLblPos val="low"/>
        <c:txPr>
          <a:bodyPr/>
          <a:lstStyle/>
          <a:p>
            <a:pPr>
              <a:defRPr sz="800"/>
            </a:pPr>
            <a:endParaRPr lang="pl-PL"/>
          </a:p>
        </c:txPr>
        <c:crossAx val="43717376"/>
        <c:crosses val="autoZero"/>
        <c:crossBetween val="between"/>
      </c:valAx>
    </c:plotArea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r>
              <a:rPr lang="pl-PL" sz="1000" dirty="0"/>
              <a:t>Stan bezpieczeństwa w ruchu drogowym </a:t>
            </a:r>
            <a:r>
              <a:rPr lang="pl-PL" sz="1000" dirty="0" smtClean="0"/>
              <a:t>w podziale</a:t>
            </a:r>
            <a:r>
              <a:rPr lang="pl-PL" sz="1000" baseline="0" dirty="0" smtClean="0"/>
              <a:t> na </a:t>
            </a:r>
            <a:r>
              <a:rPr lang="pl-PL" sz="1000" dirty="0" smtClean="0"/>
              <a:t> </a:t>
            </a:r>
            <a:r>
              <a:rPr lang="pl-PL" sz="1000" dirty="0"/>
              <a:t>KMP/KPP garnizonu </a:t>
            </a:r>
            <a:r>
              <a:rPr lang="pl-PL" sz="1000" dirty="0" smtClean="0"/>
              <a:t>- </a:t>
            </a:r>
            <a:r>
              <a:rPr lang="pl-PL" sz="1000" dirty="0"/>
              <a:t>wypadki drogowe 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'2,3,4,5'!$E$11</c:f>
              <c:strCache>
                <c:ptCount val="1"/>
                <c:pt idx="0">
                  <c:v>I - IX 2017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</c:spPr>
          <c:dLbls>
            <c:spPr>
              <a:solidFill>
                <a:sysClr val="window" lastClr="FFFFFF"/>
              </a:solidFill>
            </c:spPr>
            <c:txPr>
              <a:bodyPr rot="-5400000" vert="horz"/>
              <a:lstStyle/>
              <a:p>
                <a:pPr>
                  <a:defRPr sz="1000" b="1">
                    <a:latin typeface="Arial" pitchFamily="34" charset="0"/>
                    <a:cs typeface="Arial" pitchFamily="34" charset="0"/>
                  </a:defRPr>
                </a:pPr>
                <a:endParaRPr lang="pl-PL"/>
              </a:p>
            </c:txPr>
            <c:dLblPos val="outEnd"/>
            <c:showVal val="1"/>
          </c:dLbls>
          <c:cat>
            <c:strRef>
              <c:f>'2,3,4,5'!$D$12:$D$24</c:f>
              <c:strCache>
                <c:ptCount val="13"/>
                <c:pt idx="0">
                  <c:v>Kielce</c:v>
                </c:pt>
                <c:pt idx="1">
                  <c:v>Busko-Zdrój</c:v>
                </c:pt>
                <c:pt idx="2">
                  <c:v>Jędrzejów</c:v>
                </c:pt>
                <c:pt idx="3">
                  <c:v>Kazimierza Wielka</c:v>
                </c:pt>
                <c:pt idx="4">
                  <c:v>Końskie</c:v>
                </c:pt>
                <c:pt idx="5">
                  <c:v>Opatów</c:v>
                </c:pt>
                <c:pt idx="6">
                  <c:v>Ostrowiec Świętokrzyski</c:v>
                </c:pt>
                <c:pt idx="7">
                  <c:v>Pińczów</c:v>
                </c:pt>
                <c:pt idx="8">
                  <c:v>Sandomierz</c:v>
                </c:pt>
                <c:pt idx="9">
                  <c:v>Skarżysko-Kamienna</c:v>
                </c:pt>
                <c:pt idx="10">
                  <c:v>Starachowice</c:v>
                </c:pt>
                <c:pt idx="11">
                  <c:v>Staszów</c:v>
                </c:pt>
                <c:pt idx="12">
                  <c:v>Włoszczowa</c:v>
                </c:pt>
              </c:strCache>
            </c:strRef>
          </c:cat>
          <c:val>
            <c:numRef>
              <c:f>'2,3,4,5'!$E$12:$E$24</c:f>
              <c:numCache>
                <c:formatCode>General</c:formatCode>
                <c:ptCount val="13"/>
                <c:pt idx="0">
                  <c:v>418</c:v>
                </c:pt>
                <c:pt idx="1">
                  <c:v>25</c:v>
                </c:pt>
                <c:pt idx="2">
                  <c:v>69</c:v>
                </c:pt>
                <c:pt idx="3">
                  <c:v>15</c:v>
                </c:pt>
                <c:pt idx="4">
                  <c:v>46</c:v>
                </c:pt>
                <c:pt idx="5">
                  <c:v>32</c:v>
                </c:pt>
                <c:pt idx="6">
                  <c:v>40</c:v>
                </c:pt>
                <c:pt idx="7">
                  <c:v>24</c:v>
                </c:pt>
                <c:pt idx="8">
                  <c:v>59</c:v>
                </c:pt>
                <c:pt idx="9">
                  <c:v>54</c:v>
                </c:pt>
                <c:pt idx="10">
                  <c:v>49</c:v>
                </c:pt>
                <c:pt idx="11">
                  <c:v>36</c:v>
                </c:pt>
                <c:pt idx="12">
                  <c:v>22</c:v>
                </c:pt>
              </c:numCache>
            </c:numRef>
          </c:val>
        </c:ser>
        <c:ser>
          <c:idx val="1"/>
          <c:order val="1"/>
          <c:tx>
            <c:strRef>
              <c:f>'2,3,4,5'!$F$11</c:f>
              <c:strCache>
                <c:ptCount val="1"/>
                <c:pt idx="0">
                  <c:v>I - IX 2018</c:v>
                </c:pt>
              </c:strCache>
            </c:strRef>
          </c:tx>
          <c:spPr>
            <a:solidFill>
              <a:srgbClr val="FFFF00"/>
            </a:solidFill>
          </c:spPr>
          <c:dLbls>
            <c:spPr>
              <a:solidFill>
                <a:sysClr val="window" lastClr="FFFFFF"/>
              </a:solidFill>
            </c:spPr>
            <c:txPr>
              <a:bodyPr rot="-5400000" vert="horz"/>
              <a:lstStyle/>
              <a:p>
                <a:pPr>
                  <a:defRPr sz="1000" b="1">
                    <a:latin typeface="Arial" pitchFamily="34" charset="0"/>
                    <a:cs typeface="Arial" pitchFamily="34" charset="0"/>
                  </a:defRPr>
                </a:pPr>
                <a:endParaRPr lang="pl-PL"/>
              </a:p>
            </c:txPr>
            <c:dLblPos val="outEnd"/>
            <c:showVal val="1"/>
          </c:dLbls>
          <c:cat>
            <c:strRef>
              <c:f>'2,3,4,5'!$D$12:$D$24</c:f>
              <c:strCache>
                <c:ptCount val="13"/>
                <c:pt idx="0">
                  <c:v>Kielce</c:v>
                </c:pt>
                <c:pt idx="1">
                  <c:v>Busko-Zdrój</c:v>
                </c:pt>
                <c:pt idx="2">
                  <c:v>Jędrzejów</c:v>
                </c:pt>
                <c:pt idx="3">
                  <c:v>Kazimierza Wielka</c:v>
                </c:pt>
                <c:pt idx="4">
                  <c:v>Końskie</c:v>
                </c:pt>
                <c:pt idx="5">
                  <c:v>Opatów</c:v>
                </c:pt>
                <c:pt idx="6">
                  <c:v>Ostrowiec Świętokrzyski</c:v>
                </c:pt>
                <c:pt idx="7">
                  <c:v>Pińczów</c:v>
                </c:pt>
                <c:pt idx="8">
                  <c:v>Sandomierz</c:v>
                </c:pt>
                <c:pt idx="9">
                  <c:v>Skarżysko-Kamienna</c:v>
                </c:pt>
                <c:pt idx="10">
                  <c:v>Starachowice</c:v>
                </c:pt>
                <c:pt idx="11">
                  <c:v>Staszów</c:v>
                </c:pt>
                <c:pt idx="12">
                  <c:v>Włoszczowa</c:v>
                </c:pt>
              </c:strCache>
            </c:strRef>
          </c:cat>
          <c:val>
            <c:numRef>
              <c:f>'2,3,4,5'!$F$12:$F$24</c:f>
              <c:numCache>
                <c:formatCode>General</c:formatCode>
                <c:ptCount val="13"/>
                <c:pt idx="0">
                  <c:v>430</c:v>
                </c:pt>
                <c:pt idx="1">
                  <c:v>22</c:v>
                </c:pt>
                <c:pt idx="2">
                  <c:v>76</c:v>
                </c:pt>
                <c:pt idx="3">
                  <c:v>19</c:v>
                </c:pt>
                <c:pt idx="4">
                  <c:v>49</c:v>
                </c:pt>
                <c:pt idx="5">
                  <c:v>55</c:v>
                </c:pt>
                <c:pt idx="6">
                  <c:v>32</c:v>
                </c:pt>
                <c:pt idx="7">
                  <c:v>24</c:v>
                </c:pt>
                <c:pt idx="8">
                  <c:v>57</c:v>
                </c:pt>
                <c:pt idx="9">
                  <c:v>33</c:v>
                </c:pt>
                <c:pt idx="10">
                  <c:v>53</c:v>
                </c:pt>
                <c:pt idx="11">
                  <c:v>31</c:v>
                </c:pt>
                <c:pt idx="12">
                  <c:v>32</c:v>
                </c:pt>
              </c:numCache>
            </c:numRef>
          </c:val>
        </c:ser>
        <c:dLbls>
          <c:showVal val="1"/>
        </c:dLbls>
        <c:axId val="43756544"/>
        <c:axId val="43758336"/>
      </c:barChart>
      <c:catAx>
        <c:axId val="4375654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800">
                <a:latin typeface="Arial" pitchFamily="34" charset="0"/>
                <a:cs typeface="Arial" pitchFamily="34" charset="0"/>
              </a:defRPr>
            </a:pPr>
            <a:endParaRPr lang="pl-PL"/>
          </a:p>
        </c:txPr>
        <c:crossAx val="43758336"/>
        <c:crosses val="autoZero"/>
        <c:auto val="1"/>
        <c:lblAlgn val="ctr"/>
        <c:lblOffset val="100"/>
      </c:catAx>
      <c:valAx>
        <c:axId val="4375833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800"/>
            </a:pPr>
            <a:endParaRPr lang="pl-PL"/>
          </a:p>
        </c:txPr>
        <c:crossAx val="4375654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800"/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800"/>
            </a:pPr>
            <a:endParaRPr lang="pl-PL"/>
          </a:p>
        </c:txPr>
      </c:legendEntry>
      <c:layout/>
      <c:spPr>
        <a:ln>
          <a:solidFill>
            <a:schemeClr val="tx1"/>
          </a:solidFill>
        </a:ln>
      </c:spPr>
    </c:legend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r>
              <a:rPr lang="pl-PL" sz="1000" dirty="0">
                <a:latin typeface="Arial" pitchFamily="34" charset="0"/>
                <a:cs typeface="Arial" pitchFamily="34" charset="0"/>
              </a:rPr>
              <a:t>Zmiana stanu bezpieczeństwa w ruchu drogowym w KMP/KPP </a:t>
            </a:r>
            <a:r>
              <a:rPr lang="pl-PL" sz="1000" dirty="0" smtClean="0">
                <a:latin typeface="Arial" pitchFamily="34" charset="0"/>
                <a:cs typeface="Arial" pitchFamily="34" charset="0"/>
              </a:rPr>
              <a:t>garnizonu</a:t>
            </a:r>
            <a:r>
              <a:rPr lang="pl-PL" sz="10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000" dirty="0" smtClean="0">
                <a:latin typeface="Arial" pitchFamily="34" charset="0"/>
                <a:cs typeface="Arial" pitchFamily="34" charset="0"/>
              </a:rPr>
              <a:t>w </a:t>
            </a:r>
            <a:r>
              <a:rPr lang="pl-PL" sz="1000" dirty="0">
                <a:latin typeface="Arial" pitchFamily="34" charset="0"/>
                <a:cs typeface="Arial" pitchFamily="34" charset="0"/>
              </a:rPr>
              <a:t>okresie </a:t>
            </a:r>
            <a:r>
              <a:rPr lang="pl-PL" sz="1000" dirty="0" smtClean="0">
                <a:latin typeface="Arial" pitchFamily="34" charset="0"/>
                <a:cs typeface="Arial" pitchFamily="34" charset="0"/>
              </a:rPr>
              <a:t>I-IX 2017/2018- </a:t>
            </a:r>
            <a:r>
              <a:rPr lang="pl-PL" sz="1000" dirty="0">
                <a:latin typeface="Arial" pitchFamily="34" charset="0"/>
                <a:cs typeface="Arial" pitchFamily="34" charset="0"/>
              </a:rPr>
              <a:t>liczba </a:t>
            </a:r>
            <a:r>
              <a:rPr lang="pl-PL" sz="1000" dirty="0" smtClean="0">
                <a:latin typeface="Arial" pitchFamily="34" charset="0"/>
                <a:cs typeface="Arial" pitchFamily="34" charset="0"/>
              </a:rPr>
              <a:t>zabitych                          . </a:t>
            </a:r>
            <a:endParaRPr lang="pl-PL" sz="1000" dirty="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/>
      <c:barChart>
        <c:barDir val="col"/>
        <c:grouping val="clustered"/>
        <c:ser>
          <c:idx val="3"/>
          <c:order val="0"/>
          <c:spPr>
            <a:solidFill>
              <a:srgbClr val="FF0000"/>
            </a:solidFill>
          </c:spPr>
          <c:dPt>
            <c:idx val="0"/>
            <c:spPr>
              <a:solidFill>
                <a:srgbClr val="07A945"/>
              </a:solidFill>
            </c:spPr>
          </c:dPt>
          <c:dPt>
            <c:idx val="7"/>
            <c:spPr>
              <a:solidFill>
                <a:srgbClr val="07A945"/>
              </a:solidFill>
            </c:spPr>
          </c:dPt>
          <c:dPt>
            <c:idx val="9"/>
            <c:spPr>
              <a:solidFill>
                <a:srgbClr val="07A945"/>
              </a:solidFill>
            </c:spPr>
          </c:dPt>
          <c:dPt>
            <c:idx val="11"/>
            <c:spPr>
              <a:solidFill>
                <a:srgbClr val="07A945"/>
              </a:solidFill>
            </c:spPr>
          </c:dPt>
          <c:dLbls>
            <c:txPr>
              <a:bodyPr/>
              <a:lstStyle/>
              <a:p>
                <a:pPr>
                  <a:defRPr sz="1000" b="1">
                    <a:latin typeface="Arial" pitchFamily="34" charset="0"/>
                    <a:cs typeface="Arial" pitchFamily="34" charset="0"/>
                  </a:defRPr>
                </a:pPr>
                <a:endParaRPr lang="pl-PL"/>
              </a:p>
            </c:txPr>
            <c:dLblPos val="outEnd"/>
            <c:showVal val="1"/>
          </c:dLbls>
          <c:cat>
            <c:strRef>
              <c:f>'2,3,4,5'!$D$12:$D$25</c:f>
              <c:strCache>
                <c:ptCount val="14"/>
                <c:pt idx="0">
                  <c:v>Kielce</c:v>
                </c:pt>
                <c:pt idx="1">
                  <c:v>Busko-Zdrój</c:v>
                </c:pt>
                <c:pt idx="2">
                  <c:v>Jędrzejów</c:v>
                </c:pt>
                <c:pt idx="3">
                  <c:v>Kazimierza Wielka</c:v>
                </c:pt>
                <c:pt idx="4">
                  <c:v>Końskie</c:v>
                </c:pt>
                <c:pt idx="5">
                  <c:v>Opatów</c:v>
                </c:pt>
                <c:pt idx="6">
                  <c:v>Ostrowiec Świętokrzyski</c:v>
                </c:pt>
                <c:pt idx="7">
                  <c:v>Pińczów</c:v>
                </c:pt>
                <c:pt idx="8">
                  <c:v>Sandomierz</c:v>
                </c:pt>
                <c:pt idx="9">
                  <c:v>Skarżysko-Kamienna</c:v>
                </c:pt>
                <c:pt idx="10">
                  <c:v>Starachowice</c:v>
                </c:pt>
                <c:pt idx="11">
                  <c:v>Staszów</c:v>
                </c:pt>
                <c:pt idx="12">
                  <c:v>Włoszczowa</c:v>
                </c:pt>
                <c:pt idx="13">
                  <c:v>RAZEM</c:v>
                </c:pt>
              </c:strCache>
            </c:strRef>
          </c:cat>
          <c:val>
            <c:numRef>
              <c:f>'2,3,4,5'!$L$12:$L$25</c:f>
              <c:numCache>
                <c:formatCode>\+0.00%;\-0.00%;0.00%</c:formatCode>
                <c:ptCount val="14"/>
                <c:pt idx="0">
                  <c:v>-0.125</c:v>
                </c:pt>
                <c:pt idx="1">
                  <c:v>0.5</c:v>
                </c:pt>
                <c:pt idx="2">
                  <c:v>0.5</c:v>
                </c:pt>
                <c:pt idx="3">
                  <c:v>2</c:v>
                </c:pt>
                <c:pt idx="4">
                  <c:v>0.8</c:v>
                </c:pt>
                <c:pt idx="5">
                  <c:v>0.16666666666666669</c:v>
                </c:pt>
                <c:pt idx="6">
                  <c:v>1.5</c:v>
                </c:pt>
                <c:pt idx="7">
                  <c:v>-0.4</c:v>
                </c:pt>
                <c:pt idx="8">
                  <c:v>1</c:v>
                </c:pt>
                <c:pt idx="9">
                  <c:v>-0.4</c:v>
                </c:pt>
                <c:pt idx="10">
                  <c:v>0.8</c:v>
                </c:pt>
                <c:pt idx="11">
                  <c:v>-0.60000000000000064</c:v>
                </c:pt>
                <c:pt idx="12">
                  <c:v>0.33333333333333331</c:v>
                </c:pt>
                <c:pt idx="13">
                  <c:v>0.16666666666666669</c:v>
                </c:pt>
              </c:numCache>
            </c:numRef>
          </c:val>
        </c:ser>
        <c:dLbls>
          <c:showVal val="1"/>
        </c:dLbls>
        <c:axId val="45547520"/>
        <c:axId val="45549056"/>
      </c:barChart>
      <c:catAx>
        <c:axId val="45547520"/>
        <c:scaling>
          <c:orientation val="minMax"/>
        </c:scaling>
        <c:axPos val="b"/>
        <c:majorTickMark val="none"/>
        <c:tickLblPos val="low"/>
        <c:txPr>
          <a:bodyPr/>
          <a:lstStyle/>
          <a:p>
            <a:pPr>
              <a:defRPr sz="800">
                <a:latin typeface="Arial" pitchFamily="34" charset="0"/>
                <a:cs typeface="Arial" pitchFamily="34" charset="0"/>
              </a:defRPr>
            </a:pPr>
            <a:endParaRPr lang="pl-PL"/>
          </a:p>
        </c:txPr>
        <c:crossAx val="45549056"/>
        <c:crosses val="autoZero"/>
        <c:auto val="1"/>
        <c:lblAlgn val="ctr"/>
        <c:lblOffset val="100"/>
        <c:tickLblSkip val="1"/>
      </c:catAx>
      <c:valAx>
        <c:axId val="45549056"/>
        <c:scaling>
          <c:orientation val="minMax"/>
        </c:scaling>
        <c:axPos val="l"/>
        <c:majorGridlines/>
        <c:numFmt formatCode="\+0.00%;\-0.00%;0.00%" sourceLinked="1"/>
        <c:majorTickMark val="none"/>
        <c:tickLblPos val="low"/>
        <c:txPr>
          <a:bodyPr/>
          <a:lstStyle/>
          <a:p>
            <a:pPr>
              <a:defRPr sz="800"/>
            </a:pPr>
            <a:endParaRPr lang="pl-PL"/>
          </a:p>
        </c:txPr>
        <c:crossAx val="45547520"/>
        <c:crosses val="autoZero"/>
        <c:crossBetween val="between"/>
      </c:valAx>
    </c:plotArea>
    <c:plotVisOnly val="1"/>
    <c:dispBlanksAs val="gap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r>
              <a:rPr lang="pl-PL" sz="1000" dirty="0"/>
              <a:t>Stan bezpieczeństwa w ruchu drogowym w KMP/KPP garnizonu </a:t>
            </a:r>
            <a:r>
              <a:rPr lang="pl-PL" sz="1000" dirty="0" smtClean="0"/>
              <a:t>- </a:t>
            </a:r>
            <a:r>
              <a:rPr lang="pl-PL" sz="1000" dirty="0"/>
              <a:t>liczba zabitych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'2,3,4,5'!$I$11</c:f>
              <c:strCache>
                <c:ptCount val="1"/>
                <c:pt idx="0">
                  <c:v>I - IX 2017</c:v>
                </c:pt>
              </c:strCache>
            </c:strRef>
          </c:tx>
          <c:spPr>
            <a:solidFill>
              <a:srgbClr val="084FC2"/>
            </a:solidFill>
          </c:spPr>
          <c:dPt>
            <c:idx val="0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dLbls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1000" b="1">
                    <a:latin typeface="Arial" pitchFamily="34" charset="0"/>
                    <a:cs typeface="Arial" pitchFamily="34" charset="0"/>
                  </a:defRPr>
                </a:pPr>
                <a:endParaRPr lang="pl-PL"/>
              </a:p>
            </c:txPr>
            <c:dLblPos val="outEnd"/>
            <c:showVal val="1"/>
          </c:dLbls>
          <c:cat>
            <c:strRef>
              <c:f>'2,3,4,5'!$D$12:$D$24</c:f>
              <c:strCache>
                <c:ptCount val="13"/>
                <c:pt idx="0">
                  <c:v>Kielce</c:v>
                </c:pt>
                <c:pt idx="1">
                  <c:v>Busko-Zdrój</c:v>
                </c:pt>
                <c:pt idx="2">
                  <c:v>Jędrzejów</c:v>
                </c:pt>
                <c:pt idx="3">
                  <c:v>Kazimierza Wielka</c:v>
                </c:pt>
                <c:pt idx="4">
                  <c:v>Końskie</c:v>
                </c:pt>
                <c:pt idx="5">
                  <c:v>Opatów</c:v>
                </c:pt>
                <c:pt idx="6">
                  <c:v>Ostrowiec Świętokrzyski</c:v>
                </c:pt>
                <c:pt idx="7">
                  <c:v>Pińczów</c:v>
                </c:pt>
                <c:pt idx="8">
                  <c:v>Sandomierz</c:v>
                </c:pt>
                <c:pt idx="9">
                  <c:v>Skarżysko-Kamienna</c:v>
                </c:pt>
                <c:pt idx="10">
                  <c:v>Starachowice</c:v>
                </c:pt>
                <c:pt idx="11">
                  <c:v>Staszów</c:v>
                </c:pt>
                <c:pt idx="12">
                  <c:v>Włoszczowa</c:v>
                </c:pt>
              </c:strCache>
            </c:strRef>
          </c:cat>
          <c:val>
            <c:numRef>
              <c:f>'2,3,4,5'!$I$12:$I$24</c:f>
              <c:numCache>
                <c:formatCode>General</c:formatCode>
                <c:ptCount val="13"/>
                <c:pt idx="0">
                  <c:v>24</c:v>
                </c:pt>
                <c:pt idx="1">
                  <c:v>4</c:v>
                </c:pt>
                <c:pt idx="2">
                  <c:v>4</c:v>
                </c:pt>
                <c:pt idx="3">
                  <c:v>1</c:v>
                </c:pt>
                <c:pt idx="4">
                  <c:v>5</c:v>
                </c:pt>
                <c:pt idx="5">
                  <c:v>6</c:v>
                </c:pt>
                <c:pt idx="6">
                  <c:v>2</c:v>
                </c:pt>
                <c:pt idx="7">
                  <c:v>5</c:v>
                </c:pt>
                <c:pt idx="8">
                  <c:v>3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3</c:v>
                </c:pt>
              </c:numCache>
            </c:numRef>
          </c:val>
        </c:ser>
        <c:ser>
          <c:idx val="1"/>
          <c:order val="1"/>
          <c:tx>
            <c:strRef>
              <c:f>'2,3,4,5'!$J$11</c:f>
              <c:strCache>
                <c:ptCount val="1"/>
                <c:pt idx="0">
                  <c:v>I - IX 2018</c:v>
                </c:pt>
              </c:strCache>
            </c:strRef>
          </c:tx>
          <c:spPr>
            <a:solidFill>
              <a:srgbClr val="FFFF00"/>
            </a:solidFill>
          </c:spPr>
          <c:dLbls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1000" b="1">
                    <a:latin typeface="Arial" pitchFamily="34" charset="0"/>
                    <a:cs typeface="Arial" pitchFamily="34" charset="0"/>
                  </a:defRPr>
                </a:pPr>
                <a:endParaRPr lang="pl-PL"/>
              </a:p>
            </c:txPr>
            <c:dLblPos val="outEnd"/>
            <c:showVal val="1"/>
          </c:dLbls>
          <c:cat>
            <c:strRef>
              <c:f>'2,3,4,5'!$D$12:$D$24</c:f>
              <c:strCache>
                <c:ptCount val="13"/>
                <c:pt idx="0">
                  <c:v>Kielce</c:v>
                </c:pt>
                <c:pt idx="1">
                  <c:v>Busko-Zdrój</c:v>
                </c:pt>
                <c:pt idx="2">
                  <c:v>Jędrzejów</c:v>
                </c:pt>
                <c:pt idx="3">
                  <c:v>Kazimierza Wielka</c:v>
                </c:pt>
                <c:pt idx="4">
                  <c:v>Końskie</c:v>
                </c:pt>
                <c:pt idx="5">
                  <c:v>Opatów</c:v>
                </c:pt>
                <c:pt idx="6">
                  <c:v>Ostrowiec Świętokrzyski</c:v>
                </c:pt>
                <c:pt idx="7">
                  <c:v>Pińczów</c:v>
                </c:pt>
                <c:pt idx="8">
                  <c:v>Sandomierz</c:v>
                </c:pt>
                <c:pt idx="9">
                  <c:v>Skarżysko-Kamienna</c:v>
                </c:pt>
                <c:pt idx="10">
                  <c:v>Starachowice</c:v>
                </c:pt>
                <c:pt idx="11">
                  <c:v>Staszów</c:v>
                </c:pt>
                <c:pt idx="12">
                  <c:v>Włoszczowa</c:v>
                </c:pt>
              </c:strCache>
            </c:strRef>
          </c:cat>
          <c:val>
            <c:numRef>
              <c:f>'2,3,4,5'!$J$12:$J$24</c:f>
              <c:numCache>
                <c:formatCode>General</c:formatCode>
                <c:ptCount val="13"/>
                <c:pt idx="0">
                  <c:v>21</c:v>
                </c:pt>
                <c:pt idx="1">
                  <c:v>6</c:v>
                </c:pt>
                <c:pt idx="2">
                  <c:v>6</c:v>
                </c:pt>
                <c:pt idx="3">
                  <c:v>3</c:v>
                </c:pt>
                <c:pt idx="4">
                  <c:v>9</c:v>
                </c:pt>
                <c:pt idx="5">
                  <c:v>7</c:v>
                </c:pt>
                <c:pt idx="6">
                  <c:v>5</c:v>
                </c:pt>
                <c:pt idx="7">
                  <c:v>3</c:v>
                </c:pt>
                <c:pt idx="8">
                  <c:v>6</c:v>
                </c:pt>
                <c:pt idx="9">
                  <c:v>3</c:v>
                </c:pt>
                <c:pt idx="10">
                  <c:v>9</c:v>
                </c:pt>
                <c:pt idx="11">
                  <c:v>2</c:v>
                </c:pt>
                <c:pt idx="12">
                  <c:v>4</c:v>
                </c:pt>
              </c:numCache>
            </c:numRef>
          </c:val>
        </c:ser>
        <c:dLbls>
          <c:showVal val="1"/>
        </c:dLbls>
        <c:axId val="45657472"/>
        <c:axId val="45671552"/>
      </c:barChart>
      <c:catAx>
        <c:axId val="4565747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800">
                <a:latin typeface="Arial" pitchFamily="34" charset="0"/>
                <a:cs typeface="Arial" pitchFamily="34" charset="0"/>
              </a:defRPr>
            </a:pPr>
            <a:endParaRPr lang="pl-PL"/>
          </a:p>
        </c:txPr>
        <c:crossAx val="45671552"/>
        <c:crosses val="autoZero"/>
        <c:auto val="1"/>
        <c:lblAlgn val="ctr"/>
        <c:lblOffset val="100"/>
      </c:catAx>
      <c:valAx>
        <c:axId val="4567155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800"/>
            </a:pPr>
            <a:endParaRPr lang="pl-PL"/>
          </a:p>
        </c:txPr>
        <c:crossAx val="4565747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800"/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800"/>
            </a:pPr>
            <a:endParaRPr lang="pl-PL"/>
          </a:p>
        </c:txPr>
      </c:legendEntry>
      <c:layout/>
      <c:spPr>
        <a:ln>
          <a:solidFill>
            <a:schemeClr val="tx1"/>
          </a:solidFill>
        </a:ln>
      </c:spPr>
    </c:legend>
    <c:plotVisOnly val="1"/>
    <c:dispBlanksAs val="gap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r>
              <a:rPr lang="pl-PL" sz="1000" dirty="0">
                <a:latin typeface="Arial" pitchFamily="34" charset="0"/>
                <a:cs typeface="Arial" pitchFamily="34" charset="0"/>
              </a:rPr>
              <a:t>Zmiana stanu bezpieczeństwa w ruchu drogowym w KMP/KPP garnizonu </a:t>
            </a:r>
            <a:r>
              <a:rPr lang="pl-PL" sz="1000" dirty="0" smtClean="0">
                <a:latin typeface="Arial" pitchFamily="34" charset="0"/>
                <a:cs typeface="Arial" pitchFamily="34" charset="0"/>
              </a:rPr>
              <a:t>w </a:t>
            </a:r>
            <a:r>
              <a:rPr lang="pl-PL" sz="1000" dirty="0">
                <a:latin typeface="Arial" pitchFamily="34" charset="0"/>
                <a:cs typeface="Arial" pitchFamily="34" charset="0"/>
              </a:rPr>
              <a:t>okresie </a:t>
            </a:r>
            <a:r>
              <a:rPr lang="pl-PL" sz="1000" dirty="0" smtClean="0">
                <a:latin typeface="Arial" pitchFamily="34" charset="0"/>
                <a:cs typeface="Arial" pitchFamily="34" charset="0"/>
              </a:rPr>
              <a:t>I-IX </a:t>
            </a:r>
            <a:r>
              <a:rPr lang="pl-PL" sz="1000" dirty="0">
                <a:latin typeface="Arial" pitchFamily="34" charset="0"/>
                <a:cs typeface="Arial" pitchFamily="34" charset="0"/>
              </a:rPr>
              <a:t>2017/2018 - liczba </a:t>
            </a:r>
            <a:r>
              <a:rPr lang="pl-PL" sz="1000" dirty="0" smtClean="0">
                <a:latin typeface="Arial" pitchFamily="34" charset="0"/>
                <a:cs typeface="Arial" pitchFamily="34" charset="0"/>
              </a:rPr>
              <a:t>rannych                                .</a:t>
            </a:r>
            <a:endParaRPr lang="pl-PL" sz="1000" dirty="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/>
      <c:barChart>
        <c:barDir val="col"/>
        <c:grouping val="clustered"/>
        <c:ser>
          <c:idx val="3"/>
          <c:order val="0"/>
          <c:spPr>
            <a:solidFill>
              <a:srgbClr val="07A945"/>
            </a:solidFill>
          </c:spPr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Pt>
            <c:idx val="11"/>
            <c:spPr>
              <a:solidFill>
                <a:srgbClr val="FF0000"/>
              </a:solidFill>
            </c:spPr>
          </c:dPt>
          <c:dPt>
            <c:idx val="12"/>
            <c:spPr>
              <a:solidFill>
                <a:srgbClr val="FF0000"/>
              </a:solidFill>
            </c:spPr>
          </c:dPt>
          <c:dPt>
            <c:idx val="13"/>
            <c:spPr>
              <a:solidFill>
                <a:srgbClr val="FF0000"/>
              </a:solidFill>
            </c:spPr>
          </c:dPt>
          <c:dLbls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1000" b="1">
                    <a:latin typeface="Arial" pitchFamily="34" charset="0"/>
                    <a:cs typeface="Arial" pitchFamily="34" charset="0"/>
                  </a:defRPr>
                </a:pPr>
                <a:endParaRPr lang="pl-PL"/>
              </a:p>
            </c:txPr>
            <c:dLblPos val="outEnd"/>
            <c:showVal val="1"/>
          </c:dLbls>
          <c:cat>
            <c:strRef>
              <c:f>'2,3,4,5'!$D$12:$D$25</c:f>
              <c:strCache>
                <c:ptCount val="14"/>
                <c:pt idx="0">
                  <c:v>Kielce</c:v>
                </c:pt>
                <c:pt idx="1">
                  <c:v>Busko-Zdrój</c:v>
                </c:pt>
                <c:pt idx="2">
                  <c:v>Jędrzejów</c:v>
                </c:pt>
                <c:pt idx="3">
                  <c:v>Kazimierza Wielka</c:v>
                </c:pt>
                <c:pt idx="4">
                  <c:v>Końskie</c:v>
                </c:pt>
                <c:pt idx="5">
                  <c:v>Opatów</c:v>
                </c:pt>
                <c:pt idx="6">
                  <c:v>Ostrowiec Świętokrzyski</c:v>
                </c:pt>
                <c:pt idx="7">
                  <c:v>Pińczów</c:v>
                </c:pt>
                <c:pt idx="8">
                  <c:v>Sandomierz</c:v>
                </c:pt>
                <c:pt idx="9">
                  <c:v>Skarżysko-Kamienna</c:v>
                </c:pt>
                <c:pt idx="10">
                  <c:v>Starachowice</c:v>
                </c:pt>
                <c:pt idx="11">
                  <c:v>Staszów</c:v>
                </c:pt>
                <c:pt idx="12">
                  <c:v>Włoszczowa</c:v>
                </c:pt>
                <c:pt idx="13">
                  <c:v>RAZEM</c:v>
                </c:pt>
              </c:strCache>
            </c:strRef>
          </c:cat>
          <c:val>
            <c:numRef>
              <c:f>'2,3,4,5'!$P$12:$P$25</c:f>
              <c:numCache>
                <c:formatCode>\+0.00%;\-0.00%;0.00%</c:formatCode>
                <c:ptCount val="14"/>
                <c:pt idx="0">
                  <c:v>-1.1029411764705871E-2</c:v>
                </c:pt>
                <c:pt idx="1">
                  <c:v>-0.45714285714285802</c:v>
                </c:pt>
                <c:pt idx="2">
                  <c:v>2.1505376344085999E-2</c:v>
                </c:pt>
                <c:pt idx="3">
                  <c:v>0.15000000000000024</c:v>
                </c:pt>
                <c:pt idx="4">
                  <c:v>0.17857142857142913</c:v>
                </c:pt>
                <c:pt idx="5">
                  <c:v>0.6842105263157896</c:v>
                </c:pt>
                <c:pt idx="6">
                  <c:v>-0.26829268292682928</c:v>
                </c:pt>
                <c:pt idx="7">
                  <c:v>8.0000000000000127E-2</c:v>
                </c:pt>
                <c:pt idx="8">
                  <c:v>-3.5714285714285698E-2</c:v>
                </c:pt>
                <c:pt idx="9">
                  <c:v>-0.36764705882352866</c:v>
                </c:pt>
                <c:pt idx="10">
                  <c:v>5.8823529411764719E-2</c:v>
                </c:pt>
                <c:pt idx="11">
                  <c:v>0</c:v>
                </c:pt>
                <c:pt idx="12">
                  <c:v>0.71428571428571463</c:v>
                </c:pt>
                <c:pt idx="13">
                  <c:v>0</c:v>
                </c:pt>
              </c:numCache>
            </c:numRef>
          </c:val>
        </c:ser>
        <c:dLbls>
          <c:showVal val="1"/>
        </c:dLbls>
        <c:axId val="45892736"/>
        <c:axId val="45894272"/>
      </c:barChart>
      <c:catAx>
        <c:axId val="45892736"/>
        <c:scaling>
          <c:orientation val="minMax"/>
        </c:scaling>
        <c:axPos val="b"/>
        <c:majorTickMark val="none"/>
        <c:tickLblPos val="low"/>
        <c:txPr>
          <a:bodyPr/>
          <a:lstStyle/>
          <a:p>
            <a:pPr>
              <a:defRPr sz="800">
                <a:latin typeface="Arial" pitchFamily="34" charset="0"/>
                <a:cs typeface="Arial" pitchFamily="34" charset="0"/>
              </a:defRPr>
            </a:pPr>
            <a:endParaRPr lang="pl-PL"/>
          </a:p>
        </c:txPr>
        <c:crossAx val="45894272"/>
        <c:crosses val="autoZero"/>
        <c:auto val="1"/>
        <c:lblAlgn val="ctr"/>
        <c:lblOffset val="100"/>
        <c:tickLblSkip val="1"/>
      </c:catAx>
      <c:valAx>
        <c:axId val="45894272"/>
        <c:scaling>
          <c:orientation val="minMax"/>
          <c:max val="1"/>
        </c:scaling>
        <c:axPos val="l"/>
        <c:majorGridlines/>
        <c:numFmt formatCode="\+0.00%;\-0.00%;0.00%" sourceLinked="1"/>
        <c:majorTickMark val="none"/>
        <c:tickLblPos val="low"/>
        <c:txPr>
          <a:bodyPr/>
          <a:lstStyle/>
          <a:p>
            <a:pPr>
              <a:defRPr sz="800"/>
            </a:pPr>
            <a:endParaRPr lang="pl-PL"/>
          </a:p>
        </c:txPr>
        <c:crossAx val="45892736"/>
        <c:crosses val="autoZero"/>
        <c:crossBetween val="between"/>
      </c:valAx>
    </c:plotArea>
    <c:plotVisOnly val="1"/>
    <c:dispBlanksAs val="gap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r>
              <a:rPr lang="pl-PL" sz="1000" dirty="0"/>
              <a:t>Stan bezpieczeństwa w ruchu drogowym w KMP/KPP garnizonu </a:t>
            </a:r>
            <a:r>
              <a:rPr lang="pl-PL" sz="1000" dirty="0" smtClean="0"/>
              <a:t>- liczba </a:t>
            </a:r>
            <a:r>
              <a:rPr lang="pl-PL" sz="1000" dirty="0"/>
              <a:t>rannych 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'2,3,4,5'!$M$11</c:f>
              <c:strCache>
                <c:ptCount val="1"/>
                <c:pt idx="0">
                  <c:v>I - IX 2017</c:v>
                </c:pt>
              </c:strCache>
            </c:strRef>
          </c:tx>
          <c:spPr>
            <a:solidFill>
              <a:srgbClr val="084FC2"/>
            </a:solidFill>
          </c:spPr>
          <c:dPt>
            <c:idx val="0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dLbls>
            <c:spPr>
              <a:solidFill>
                <a:sysClr val="window" lastClr="FFFFFF"/>
              </a:solidFill>
            </c:spPr>
            <c:txPr>
              <a:bodyPr rot="-5400000" vert="horz"/>
              <a:lstStyle/>
              <a:p>
                <a:pPr>
                  <a:defRPr sz="1000" b="1">
                    <a:latin typeface="Arial" pitchFamily="34" charset="0"/>
                    <a:cs typeface="Arial" pitchFamily="34" charset="0"/>
                  </a:defRPr>
                </a:pPr>
                <a:endParaRPr lang="pl-PL"/>
              </a:p>
            </c:txPr>
            <c:dLblPos val="outEnd"/>
            <c:showVal val="1"/>
          </c:dLbls>
          <c:cat>
            <c:strRef>
              <c:f>'2,3,4,5'!$D$12:$D$24</c:f>
              <c:strCache>
                <c:ptCount val="13"/>
                <c:pt idx="0">
                  <c:v>Kielce</c:v>
                </c:pt>
                <c:pt idx="1">
                  <c:v>Busko-Zdrój</c:v>
                </c:pt>
                <c:pt idx="2">
                  <c:v>Jędrzejów</c:v>
                </c:pt>
                <c:pt idx="3">
                  <c:v>Kazimierza Wielka</c:v>
                </c:pt>
                <c:pt idx="4">
                  <c:v>Końskie</c:v>
                </c:pt>
                <c:pt idx="5">
                  <c:v>Opatów</c:v>
                </c:pt>
                <c:pt idx="6">
                  <c:v>Ostrowiec Świętokrzyski</c:v>
                </c:pt>
                <c:pt idx="7">
                  <c:v>Pińczów</c:v>
                </c:pt>
                <c:pt idx="8">
                  <c:v>Sandomierz</c:v>
                </c:pt>
                <c:pt idx="9">
                  <c:v>Skarżysko-Kamienna</c:v>
                </c:pt>
                <c:pt idx="10">
                  <c:v>Starachowice</c:v>
                </c:pt>
                <c:pt idx="11">
                  <c:v>Staszów</c:v>
                </c:pt>
                <c:pt idx="12">
                  <c:v>Włoszczowa</c:v>
                </c:pt>
              </c:strCache>
            </c:strRef>
          </c:cat>
          <c:val>
            <c:numRef>
              <c:f>'2,3,4,5'!$M$12:$M$24</c:f>
              <c:numCache>
                <c:formatCode>General</c:formatCode>
                <c:ptCount val="13"/>
                <c:pt idx="0">
                  <c:v>544</c:v>
                </c:pt>
                <c:pt idx="1">
                  <c:v>35</c:v>
                </c:pt>
                <c:pt idx="2">
                  <c:v>93</c:v>
                </c:pt>
                <c:pt idx="3">
                  <c:v>20</c:v>
                </c:pt>
                <c:pt idx="4">
                  <c:v>56</c:v>
                </c:pt>
                <c:pt idx="5">
                  <c:v>38</c:v>
                </c:pt>
                <c:pt idx="6">
                  <c:v>41</c:v>
                </c:pt>
                <c:pt idx="7">
                  <c:v>25</c:v>
                </c:pt>
                <c:pt idx="8">
                  <c:v>84</c:v>
                </c:pt>
                <c:pt idx="9">
                  <c:v>68</c:v>
                </c:pt>
                <c:pt idx="10">
                  <c:v>51</c:v>
                </c:pt>
                <c:pt idx="11">
                  <c:v>33</c:v>
                </c:pt>
                <c:pt idx="12">
                  <c:v>21</c:v>
                </c:pt>
              </c:numCache>
            </c:numRef>
          </c:val>
        </c:ser>
        <c:ser>
          <c:idx val="1"/>
          <c:order val="1"/>
          <c:tx>
            <c:strRef>
              <c:f>'2,3,4,5'!$N$11</c:f>
              <c:strCache>
                <c:ptCount val="1"/>
                <c:pt idx="0">
                  <c:v>I - IX 2018</c:v>
                </c:pt>
              </c:strCache>
            </c:strRef>
          </c:tx>
          <c:spPr>
            <a:solidFill>
              <a:srgbClr val="FFFF00"/>
            </a:solidFill>
          </c:spPr>
          <c:dLbls>
            <c:spPr>
              <a:solidFill>
                <a:sysClr val="window" lastClr="FFFFFF"/>
              </a:solidFill>
            </c:spPr>
            <c:txPr>
              <a:bodyPr rot="-5400000" vert="horz"/>
              <a:lstStyle/>
              <a:p>
                <a:pPr>
                  <a:defRPr sz="1000" b="1">
                    <a:latin typeface="Arial" pitchFamily="34" charset="0"/>
                    <a:cs typeface="Arial" pitchFamily="34" charset="0"/>
                  </a:defRPr>
                </a:pPr>
                <a:endParaRPr lang="pl-PL"/>
              </a:p>
            </c:txPr>
            <c:dLblPos val="outEnd"/>
            <c:showVal val="1"/>
          </c:dLbls>
          <c:cat>
            <c:strRef>
              <c:f>'2,3,4,5'!$D$12:$D$24</c:f>
              <c:strCache>
                <c:ptCount val="13"/>
                <c:pt idx="0">
                  <c:v>Kielce</c:v>
                </c:pt>
                <c:pt idx="1">
                  <c:v>Busko-Zdrój</c:v>
                </c:pt>
                <c:pt idx="2">
                  <c:v>Jędrzejów</c:v>
                </c:pt>
                <c:pt idx="3">
                  <c:v>Kazimierza Wielka</c:v>
                </c:pt>
                <c:pt idx="4">
                  <c:v>Końskie</c:v>
                </c:pt>
                <c:pt idx="5">
                  <c:v>Opatów</c:v>
                </c:pt>
                <c:pt idx="6">
                  <c:v>Ostrowiec Świętokrzyski</c:v>
                </c:pt>
                <c:pt idx="7">
                  <c:v>Pińczów</c:v>
                </c:pt>
                <c:pt idx="8">
                  <c:v>Sandomierz</c:v>
                </c:pt>
                <c:pt idx="9">
                  <c:v>Skarżysko-Kamienna</c:v>
                </c:pt>
                <c:pt idx="10">
                  <c:v>Starachowice</c:v>
                </c:pt>
                <c:pt idx="11">
                  <c:v>Staszów</c:v>
                </c:pt>
                <c:pt idx="12">
                  <c:v>Włoszczowa</c:v>
                </c:pt>
              </c:strCache>
            </c:strRef>
          </c:cat>
          <c:val>
            <c:numRef>
              <c:f>'2,3,4,5'!$N$12:$N$24</c:f>
              <c:numCache>
                <c:formatCode>General</c:formatCode>
                <c:ptCount val="13"/>
                <c:pt idx="0">
                  <c:v>538</c:v>
                </c:pt>
                <c:pt idx="1">
                  <c:v>19</c:v>
                </c:pt>
                <c:pt idx="2">
                  <c:v>95</c:v>
                </c:pt>
                <c:pt idx="3">
                  <c:v>23</c:v>
                </c:pt>
                <c:pt idx="4">
                  <c:v>66</c:v>
                </c:pt>
                <c:pt idx="5">
                  <c:v>64</c:v>
                </c:pt>
                <c:pt idx="6">
                  <c:v>30</c:v>
                </c:pt>
                <c:pt idx="7">
                  <c:v>27</c:v>
                </c:pt>
                <c:pt idx="8">
                  <c:v>81</c:v>
                </c:pt>
                <c:pt idx="9">
                  <c:v>43</c:v>
                </c:pt>
                <c:pt idx="10">
                  <c:v>54</c:v>
                </c:pt>
                <c:pt idx="11">
                  <c:v>33</c:v>
                </c:pt>
                <c:pt idx="12">
                  <c:v>36</c:v>
                </c:pt>
              </c:numCache>
            </c:numRef>
          </c:val>
        </c:ser>
        <c:dLbls>
          <c:showVal val="1"/>
        </c:dLbls>
        <c:axId val="45871872"/>
        <c:axId val="45873408"/>
      </c:barChart>
      <c:catAx>
        <c:axId val="4587187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800">
                <a:latin typeface="Arial" pitchFamily="34" charset="0"/>
                <a:cs typeface="Arial" pitchFamily="34" charset="0"/>
              </a:defRPr>
            </a:pPr>
            <a:endParaRPr lang="pl-PL"/>
          </a:p>
        </c:txPr>
        <c:crossAx val="45873408"/>
        <c:crosses val="autoZero"/>
        <c:auto val="1"/>
        <c:lblAlgn val="ctr"/>
        <c:lblOffset val="100"/>
      </c:catAx>
      <c:valAx>
        <c:axId val="4587340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800"/>
            </a:pPr>
            <a:endParaRPr lang="pl-PL"/>
          </a:p>
        </c:txPr>
        <c:crossAx val="4587187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800"/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800"/>
            </a:pPr>
            <a:endParaRPr lang="pl-PL"/>
          </a:p>
        </c:txPr>
      </c:legendEntry>
      <c:layout/>
      <c:spPr>
        <a:ln>
          <a:solidFill>
            <a:schemeClr val="tx1"/>
          </a:solidFill>
        </a:ln>
      </c:spPr>
    </c:legend>
    <c:plotVisOnly val="1"/>
    <c:dispBlanksAs val="gap"/>
  </c:chart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r>
              <a:rPr lang="en-US" sz="1000"/>
              <a:t>Liczba wypadków drogowych w zależności od kategorii drogi 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'6,7,8,9,10,11'!$E$30</c:f>
              <c:strCache>
                <c:ptCount val="1"/>
                <c:pt idx="0">
                  <c:v>I - IX 2017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</c:spPr>
          <c:dLbls>
            <c:txPr>
              <a:bodyPr/>
              <a:lstStyle/>
              <a:p>
                <a:pPr>
                  <a:defRPr sz="1000" b="1">
                    <a:latin typeface="Arial" pitchFamily="34" charset="0"/>
                    <a:cs typeface="Arial" pitchFamily="34" charset="0"/>
                  </a:defRPr>
                </a:pPr>
                <a:endParaRPr lang="pl-PL"/>
              </a:p>
            </c:txPr>
            <c:dLblPos val="inEnd"/>
            <c:showVal val="1"/>
          </c:dLbls>
          <c:cat>
            <c:strRef>
              <c:f>'6,7,8,9,10,11'!$D$31:$D$34</c:f>
              <c:strCache>
                <c:ptCount val="4"/>
                <c:pt idx="0">
                  <c:v>krajowa</c:v>
                </c:pt>
                <c:pt idx="1">
                  <c:v>wojewódzka</c:v>
                </c:pt>
                <c:pt idx="2">
                  <c:v>powiatowa</c:v>
                </c:pt>
                <c:pt idx="3">
                  <c:v>gminna</c:v>
                </c:pt>
              </c:strCache>
            </c:strRef>
          </c:cat>
          <c:val>
            <c:numRef>
              <c:f>'6,7,8,9,10,11'!$E$31:$E$34</c:f>
              <c:numCache>
                <c:formatCode>General</c:formatCode>
                <c:ptCount val="4"/>
                <c:pt idx="0">
                  <c:v>258</c:v>
                </c:pt>
                <c:pt idx="1">
                  <c:v>194</c:v>
                </c:pt>
                <c:pt idx="2">
                  <c:v>315</c:v>
                </c:pt>
                <c:pt idx="3">
                  <c:v>113</c:v>
                </c:pt>
              </c:numCache>
            </c:numRef>
          </c:val>
        </c:ser>
        <c:ser>
          <c:idx val="1"/>
          <c:order val="1"/>
          <c:tx>
            <c:strRef>
              <c:f>'6,7,8,9,10,11'!$F$30</c:f>
              <c:strCache>
                <c:ptCount val="1"/>
                <c:pt idx="0">
                  <c:v>I - IX 2018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sz="1000" b="1">
                    <a:latin typeface="Arial" pitchFamily="34" charset="0"/>
                    <a:cs typeface="Arial" pitchFamily="34" charset="0"/>
                  </a:defRPr>
                </a:pPr>
                <a:endParaRPr lang="pl-PL"/>
              </a:p>
            </c:txPr>
            <c:dLblPos val="inEnd"/>
            <c:showVal val="1"/>
          </c:dLbls>
          <c:cat>
            <c:strRef>
              <c:f>'6,7,8,9,10,11'!$D$31:$D$34</c:f>
              <c:strCache>
                <c:ptCount val="4"/>
                <c:pt idx="0">
                  <c:v>krajowa</c:v>
                </c:pt>
                <c:pt idx="1">
                  <c:v>wojewódzka</c:v>
                </c:pt>
                <c:pt idx="2">
                  <c:v>powiatowa</c:v>
                </c:pt>
                <c:pt idx="3">
                  <c:v>gminna</c:v>
                </c:pt>
              </c:strCache>
            </c:strRef>
          </c:cat>
          <c:val>
            <c:numRef>
              <c:f>'6,7,8,9,10,11'!$F$31:$F$34</c:f>
              <c:numCache>
                <c:formatCode>General</c:formatCode>
                <c:ptCount val="4"/>
                <c:pt idx="0">
                  <c:v>231</c:v>
                </c:pt>
                <c:pt idx="1">
                  <c:v>204</c:v>
                </c:pt>
                <c:pt idx="2">
                  <c:v>324</c:v>
                </c:pt>
                <c:pt idx="3">
                  <c:v>143</c:v>
                </c:pt>
              </c:numCache>
            </c:numRef>
          </c:val>
        </c:ser>
        <c:dLbls>
          <c:showVal val="1"/>
        </c:dLbls>
        <c:axId val="45852160"/>
        <c:axId val="45853696"/>
      </c:barChart>
      <c:catAx>
        <c:axId val="4585216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endParaRPr lang="pl-PL"/>
          </a:p>
        </c:txPr>
        <c:crossAx val="45853696"/>
        <c:crosses val="autoZero"/>
        <c:auto val="1"/>
        <c:lblAlgn val="ctr"/>
        <c:lblOffset val="100"/>
      </c:catAx>
      <c:valAx>
        <c:axId val="4585369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800"/>
            </a:pPr>
            <a:endParaRPr lang="pl-PL"/>
          </a:p>
        </c:txPr>
        <c:crossAx val="4585216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800"/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800"/>
            </a:pPr>
            <a:endParaRPr lang="pl-PL"/>
          </a:p>
        </c:txPr>
      </c:legendEntry>
      <c:layout/>
      <c:spPr>
        <a:ln>
          <a:solidFill>
            <a:schemeClr val="tx1"/>
          </a:solidFill>
        </a:ln>
      </c:spPr>
    </c:legend>
    <c:plotVisOnly val="1"/>
    <c:dispBlanksAs val="gap"/>
  </c:chart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0.15625</cdr:x>
      <cdr:y>0.63542</cdr:y>
    </cdr:from>
    <cdr:to>
      <cdr:x>0.20347</cdr:x>
      <cdr:y>0.71957</cdr:y>
    </cdr:to>
    <cdr:sp macro="" textlink="">
      <cdr:nvSpPr>
        <cdr:cNvPr id="2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28" y="1743092"/>
          <a:ext cx="431779" cy="2308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>
            <a:spcBef>
              <a:spcPct val="50000"/>
            </a:spcBef>
          </a:pPr>
          <a:r>
            <a:rPr lang="pl-PL" sz="900" b="1" dirty="0" smtClean="0">
              <a:latin typeface="Arial" pitchFamily="34" charset="0"/>
              <a:cs typeface="Arial" pitchFamily="34" charset="0"/>
            </a:rPr>
            <a:t>-27</a:t>
          </a:r>
          <a:endParaRPr lang="pl-PL" sz="9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0.61645</cdr:x>
      <cdr:y>0.58999</cdr:y>
    </cdr:from>
    <cdr:to>
      <cdr:x>0.66367</cdr:x>
      <cdr:y>0.67414</cdr:y>
    </cdr:to>
    <cdr:sp macro="" textlink="">
      <cdr:nvSpPr>
        <cdr:cNvPr id="3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36830" y="1618456"/>
          <a:ext cx="431780" cy="2308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>
            <a:spcBef>
              <a:spcPct val="50000"/>
            </a:spcBef>
          </a:pPr>
          <a:r>
            <a:rPr lang="pl-PL" sz="900" b="1" dirty="0" smtClean="0">
              <a:latin typeface="Arial" pitchFamily="34" charset="0"/>
              <a:cs typeface="Arial" pitchFamily="34" charset="0"/>
            </a:rPr>
            <a:t>+9</a:t>
          </a:r>
          <a:endParaRPr lang="pl-PL" sz="9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0.8465</cdr:x>
      <cdr:y>0.56374</cdr:y>
    </cdr:from>
    <cdr:to>
      <cdr:x>0.89372</cdr:x>
      <cdr:y>0.64789</cdr:y>
    </cdr:to>
    <cdr:sp macro="" textlink="">
      <cdr:nvSpPr>
        <cdr:cNvPr id="4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740396" y="1546452"/>
          <a:ext cx="431780" cy="2308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>
            <a:spcBef>
              <a:spcPct val="50000"/>
            </a:spcBef>
          </a:pPr>
          <a:r>
            <a:rPr lang="pl-PL" sz="900" b="1" dirty="0" smtClean="0">
              <a:latin typeface="Arial" pitchFamily="34" charset="0"/>
              <a:cs typeface="Arial" pitchFamily="34" charset="0"/>
            </a:rPr>
            <a:t>+30</a:t>
          </a:r>
          <a:endParaRPr lang="pl-PL" sz="9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0.38281</cdr:x>
      <cdr:y>0.5573</cdr:y>
    </cdr:from>
    <cdr:to>
      <cdr:x>0.43003</cdr:x>
      <cdr:y>0.64144</cdr:y>
    </cdr:to>
    <cdr:sp macro="" textlink="">
      <cdr:nvSpPr>
        <cdr:cNvPr id="5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00430" y="1528778"/>
          <a:ext cx="431780" cy="2308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>
            <a:spcBef>
              <a:spcPct val="50000"/>
            </a:spcBef>
          </a:pPr>
          <a:r>
            <a:rPr lang="pl-PL" sz="900" b="1" dirty="0" smtClean="0">
              <a:latin typeface="Arial" pitchFamily="34" charset="0"/>
              <a:cs typeface="Arial" pitchFamily="34" charset="0"/>
            </a:rPr>
            <a:t>+10</a:t>
          </a:r>
          <a:endParaRPr lang="pl-PL" sz="9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0.84375</cdr:x>
      <cdr:y>0.68751</cdr:y>
    </cdr:from>
    <cdr:to>
      <cdr:x>0.89097</cdr:x>
      <cdr:y>0.77165</cdr:y>
    </cdr:to>
    <cdr:sp macro="" textlink="">
      <cdr:nvSpPr>
        <cdr:cNvPr id="2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715272" y="1885968"/>
          <a:ext cx="431780" cy="2308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>
            <a:spcBef>
              <a:spcPct val="50000"/>
            </a:spcBef>
          </a:pPr>
          <a:r>
            <a:rPr lang="pl-PL" sz="900" b="1" dirty="0" smtClean="0">
              <a:latin typeface="Arial" pitchFamily="34" charset="0"/>
              <a:cs typeface="Arial" pitchFamily="34" charset="0"/>
            </a:rPr>
            <a:t>+4</a:t>
          </a:r>
          <a:endParaRPr lang="pl-PL" sz="9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0.1535</cdr:x>
      <cdr:y>0.77374</cdr:y>
    </cdr:from>
    <cdr:to>
      <cdr:x>0.20072</cdr:x>
      <cdr:y>0.85789</cdr:y>
    </cdr:to>
    <cdr:sp macro="" textlink="">
      <cdr:nvSpPr>
        <cdr:cNvPr id="3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03648" y="2122512"/>
          <a:ext cx="431780" cy="2308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>
            <a:spcBef>
              <a:spcPct val="50000"/>
            </a:spcBef>
          </a:pPr>
          <a:r>
            <a:rPr lang="pl-PL" sz="900" b="1" dirty="0" smtClean="0">
              <a:latin typeface="Arial" pitchFamily="34" charset="0"/>
              <a:cs typeface="Arial" pitchFamily="34" charset="0"/>
            </a:rPr>
            <a:t>-3</a:t>
          </a:r>
          <a:endParaRPr lang="pl-PL" sz="9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0.38975</cdr:x>
      <cdr:y>0.72124</cdr:y>
    </cdr:from>
    <cdr:to>
      <cdr:x>0.43697</cdr:x>
      <cdr:y>0.80538</cdr:y>
    </cdr:to>
    <cdr:sp macro="" textlink="">
      <cdr:nvSpPr>
        <cdr:cNvPr id="4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63888" y="1978496"/>
          <a:ext cx="431780" cy="2308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>
            <a:spcBef>
              <a:spcPct val="50000"/>
            </a:spcBef>
          </a:pPr>
          <a:r>
            <a:rPr lang="pl-PL" sz="900" b="1" dirty="0" smtClean="0">
              <a:latin typeface="Arial" pitchFamily="34" charset="0"/>
              <a:cs typeface="Arial" pitchFamily="34" charset="0"/>
            </a:rPr>
            <a:t>+2</a:t>
          </a:r>
          <a:endParaRPr lang="pl-PL" sz="9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0.60938</cdr:x>
      <cdr:y>0.68751</cdr:y>
    </cdr:from>
    <cdr:to>
      <cdr:x>0.6566</cdr:x>
      <cdr:y>0.77165</cdr:y>
    </cdr:to>
    <cdr:sp macro="" textlink="">
      <cdr:nvSpPr>
        <cdr:cNvPr id="5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72132" y="1885968"/>
          <a:ext cx="431780" cy="2308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>
            <a:spcBef>
              <a:spcPct val="50000"/>
            </a:spcBef>
          </a:pPr>
          <a:r>
            <a:rPr lang="pl-PL" sz="900" b="1" dirty="0" smtClean="0">
              <a:latin typeface="Arial" pitchFamily="34" charset="0"/>
              <a:cs typeface="Arial" pitchFamily="34" charset="0"/>
            </a:rPr>
            <a:t>+9</a:t>
          </a:r>
          <a:endParaRPr lang="pl-PL" sz="9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0.10937</cdr:x>
      <cdr:y>0.40105</cdr:y>
    </cdr:from>
    <cdr:to>
      <cdr:x>0.15659</cdr:x>
      <cdr:y>0.48519</cdr:y>
    </cdr:to>
    <cdr:sp macro="" textlink="">
      <cdr:nvSpPr>
        <cdr:cNvPr id="2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0100" y="1100150"/>
          <a:ext cx="431779" cy="2308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>
            <a:spcBef>
              <a:spcPct val="50000"/>
            </a:spcBef>
          </a:pPr>
          <a:r>
            <a:rPr lang="pl-PL" sz="900" b="1" dirty="0" smtClean="0">
              <a:latin typeface="Arial" pitchFamily="34" charset="0"/>
              <a:cs typeface="Arial" pitchFamily="34" charset="0"/>
            </a:rPr>
            <a:t>+1</a:t>
          </a:r>
          <a:endParaRPr lang="pl-PL" sz="9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0.26375</cdr:x>
      <cdr:y>0.35374</cdr:y>
    </cdr:from>
    <cdr:to>
      <cdr:x>0.31063</cdr:x>
      <cdr:y>0.43789</cdr:y>
    </cdr:to>
    <cdr:sp macro="" textlink="">
      <cdr:nvSpPr>
        <cdr:cNvPr id="3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11760" y="970384"/>
          <a:ext cx="428671" cy="2308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>
            <a:spcBef>
              <a:spcPct val="50000"/>
            </a:spcBef>
          </a:pPr>
          <a:r>
            <a:rPr lang="pl-PL" sz="900" b="1" dirty="0" smtClean="0">
              <a:latin typeface="Arial" pitchFamily="34" charset="0"/>
              <a:cs typeface="Arial" pitchFamily="34" charset="0"/>
            </a:rPr>
            <a:t>-5</a:t>
          </a:r>
          <a:endParaRPr lang="pl-PL" sz="9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0.42125</cdr:x>
      <cdr:y>0.40624</cdr:y>
    </cdr:from>
    <cdr:to>
      <cdr:x>0.46847</cdr:x>
      <cdr:y>0.49039</cdr:y>
    </cdr:to>
    <cdr:sp macro="" textlink="">
      <cdr:nvSpPr>
        <cdr:cNvPr id="4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51920" y="1114400"/>
          <a:ext cx="431780" cy="2308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>
            <a:spcBef>
              <a:spcPct val="50000"/>
            </a:spcBef>
          </a:pPr>
          <a:r>
            <a:rPr lang="pl-PL" sz="900" b="1" dirty="0" smtClean="0">
              <a:latin typeface="Arial" pitchFamily="34" charset="0"/>
              <a:cs typeface="Arial" pitchFamily="34" charset="0"/>
            </a:rPr>
            <a:t>-3</a:t>
          </a:r>
          <a:endParaRPr lang="pl-PL" sz="9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0.57813</cdr:x>
      <cdr:y>0.32292</cdr:y>
    </cdr:from>
    <cdr:to>
      <cdr:x>0.62444</cdr:x>
      <cdr:y>0.40707</cdr:y>
    </cdr:to>
    <cdr:sp macro="" textlink="">
      <cdr:nvSpPr>
        <cdr:cNvPr id="5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86380" y="885836"/>
          <a:ext cx="423535" cy="2308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>
            <a:spcBef>
              <a:spcPct val="50000"/>
            </a:spcBef>
          </a:pPr>
          <a:r>
            <a:rPr lang="pl-PL" sz="900" b="1" dirty="0" smtClean="0">
              <a:latin typeface="Arial" pitchFamily="34" charset="0"/>
              <a:cs typeface="Arial" pitchFamily="34" charset="0"/>
            </a:rPr>
            <a:t>+10</a:t>
          </a:r>
          <a:endParaRPr lang="pl-PL" sz="9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0.73438</cdr:x>
      <cdr:y>0.32292</cdr:y>
    </cdr:from>
    <cdr:to>
      <cdr:x>0.7816</cdr:x>
      <cdr:y>0.40707</cdr:y>
    </cdr:to>
    <cdr:sp macro="" textlink="">
      <cdr:nvSpPr>
        <cdr:cNvPr id="6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715140" y="885836"/>
          <a:ext cx="431780" cy="2308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>
            <a:spcBef>
              <a:spcPct val="50000"/>
            </a:spcBef>
          </a:pPr>
          <a:r>
            <a:rPr lang="pl-PL" sz="900" b="1" dirty="0" smtClean="0">
              <a:latin typeface="Arial" pitchFamily="34" charset="0"/>
              <a:cs typeface="Arial" pitchFamily="34" charset="0"/>
            </a:rPr>
            <a:t>+11</a:t>
          </a:r>
          <a:endParaRPr lang="pl-PL" sz="9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0.88587</cdr:x>
      <cdr:y>0.40624</cdr:y>
    </cdr:from>
    <cdr:to>
      <cdr:x>0.93309</cdr:x>
      <cdr:y>0.49039</cdr:y>
    </cdr:to>
    <cdr:sp macro="" textlink="">
      <cdr:nvSpPr>
        <cdr:cNvPr id="7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100392" y="1114400"/>
          <a:ext cx="431780" cy="2308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>
            <a:spcBef>
              <a:spcPct val="50000"/>
            </a:spcBef>
          </a:pPr>
          <a:r>
            <a:rPr lang="pl-PL" sz="900" b="1" dirty="0" smtClean="0">
              <a:latin typeface="Arial" pitchFamily="34" charset="0"/>
              <a:cs typeface="Arial" pitchFamily="34" charset="0"/>
            </a:rPr>
            <a:t>-2</a:t>
          </a:r>
          <a:endParaRPr lang="pl-PL" sz="9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0.11413</cdr:x>
      <cdr:y>0.39984</cdr:y>
    </cdr:from>
    <cdr:to>
      <cdr:x>0.16526</cdr:x>
      <cdr:y>0.48129</cdr:y>
    </cdr:to>
    <cdr:sp macro="" textlink="">
      <cdr:nvSpPr>
        <cdr:cNvPr id="2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43608" y="1133107"/>
          <a:ext cx="467532" cy="2308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>
            <a:spcBef>
              <a:spcPct val="50000"/>
            </a:spcBef>
          </a:pPr>
          <a:r>
            <a:rPr lang="pl-PL" sz="900" b="1" dirty="0" smtClean="0">
              <a:latin typeface="Arial" pitchFamily="34" charset="0"/>
              <a:cs typeface="Arial" pitchFamily="34" charset="0"/>
            </a:rPr>
            <a:t>-14</a:t>
          </a:r>
          <a:endParaRPr lang="pl-PL" sz="9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0.26375</cdr:x>
      <cdr:y>0.39984</cdr:y>
    </cdr:from>
    <cdr:to>
      <cdr:x>0.31488</cdr:x>
      <cdr:y>0.48129</cdr:y>
    </cdr:to>
    <cdr:sp macro="" textlink="">
      <cdr:nvSpPr>
        <cdr:cNvPr id="3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11760" y="1133107"/>
          <a:ext cx="467533" cy="2308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>
            <a:spcBef>
              <a:spcPct val="50000"/>
            </a:spcBef>
          </a:pPr>
          <a:r>
            <a:rPr lang="pl-PL" sz="900" b="1" dirty="0" smtClean="0">
              <a:latin typeface="Arial" pitchFamily="34" charset="0"/>
              <a:cs typeface="Arial" pitchFamily="34" charset="0"/>
            </a:rPr>
            <a:t>-4</a:t>
          </a:r>
          <a:endParaRPr lang="pl-PL" sz="9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0.42187</cdr:x>
      <cdr:y>0.42022</cdr:y>
    </cdr:from>
    <cdr:to>
      <cdr:x>0.473</cdr:x>
      <cdr:y>0.50167</cdr:y>
    </cdr:to>
    <cdr:sp macro="" textlink="">
      <cdr:nvSpPr>
        <cdr:cNvPr id="4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57620" y="1190865"/>
          <a:ext cx="467533" cy="2308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>
            <a:spcBef>
              <a:spcPct val="50000"/>
            </a:spcBef>
          </a:pPr>
          <a:r>
            <a:rPr lang="pl-PL" sz="900" b="1" dirty="0" smtClean="0">
              <a:latin typeface="Arial" pitchFamily="34" charset="0"/>
              <a:cs typeface="Arial" pitchFamily="34" charset="0"/>
            </a:rPr>
            <a:t>+1</a:t>
          </a:r>
          <a:endParaRPr lang="pl-PL" sz="9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0.57813</cdr:x>
      <cdr:y>0.3698</cdr:y>
    </cdr:from>
    <cdr:to>
      <cdr:x>0.62927</cdr:x>
      <cdr:y>0.45125</cdr:y>
    </cdr:to>
    <cdr:sp macro="" textlink="">
      <cdr:nvSpPr>
        <cdr:cNvPr id="5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86380" y="1047989"/>
          <a:ext cx="467624" cy="2308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>
            <a:spcBef>
              <a:spcPct val="50000"/>
            </a:spcBef>
          </a:pPr>
          <a:r>
            <a:rPr lang="pl-PL" sz="900" b="1" dirty="0" smtClean="0">
              <a:latin typeface="Arial" pitchFamily="34" charset="0"/>
              <a:cs typeface="Arial" pitchFamily="34" charset="0"/>
            </a:rPr>
            <a:t>+3</a:t>
          </a:r>
          <a:endParaRPr lang="pl-PL" sz="9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0.72837</cdr:x>
      <cdr:y>0.39984</cdr:y>
    </cdr:from>
    <cdr:to>
      <cdr:x>0.7795</cdr:x>
      <cdr:y>0.48129</cdr:y>
    </cdr:to>
    <cdr:sp macro="" textlink="">
      <cdr:nvSpPr>
        <cdr:cNvPr id="6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60232" y="1133107"/>
          <a:ext cx="467532" cy="2308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>
            <a:spcBef>
              <a:spcPct val="50000"/>
            </a:spcBef>
          </a:pPr>
          <a:r>
            <a:rPr lang="pl-PL" sz="900" b="1" dirty="0" smtClean="0">
              <a:latin typeface="Arial" pitchFamily="34" charset="0"/>
              <a:cs typeface="Arial" pitchFamily="34" charset="0"/>
            </a:rPr>
            <a:t>-1</a:t>
          </a:r>
          <a:endParaRPr lang="pl-PL" sz="9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0.88587</cdr:x>
      <cdr:y>0.39984</cdr:y>
    </cdr:from>
    <cdr:to>
      <cdr:x>0.937</cdr:x>
      <cdr:y>0.48129</cdr:y>
    </cdr:to>
    <cdr:sp macro="" textlink="">
      <cdr:nvSpPr>
        <cdr:cNvPr id="7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100392" y="1133107"/>
          <a:ext cx="467533" cy="2308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>
            <a:spcBef>
              <a:spcPct val="50000"/>
            </a:spcBef>
          </a:pPr>
          <a:r>
            <a:rPr lang="pl-PL" sz="900" b="1" dirty="0" smtClean="0">
              <a:latin typeface="Arial" pitchFamily="34" charset="0"/>
              <a:cs typeface="Arial" pitchFamily="34" charset="0"/>
            </a:rPr>
            <a:t>-2</a:t>
          </a:r>
          <a:endParaRPr lang="pl-PL" sz="9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2946576" cy="49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>
            <a:lvl1pPr algn="l" defTabSz="914968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 bwMode="auto">
          <a:xfrm>
            <a:off x="3849482" y="1"/>
            <a:ext cx="2946575" cy="49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>
            <a:lvl1pPr algn="r" defTabSz="914968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22789E5-286C-466B-BAEA-4DB7C7DE43CB}" type="datetimeFigureOut">
              <a:rPr lang="pl-PL"/>
              <a:pPr>
                <a:defRPr/>
              </a:pPr>
              <a:t>2018-10-11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 bwMode="auto">
          <a:xfrm>
            <a:off x="0" y="9429014"/>
            <a:ext cx="2946576" cy="49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9" tIns="45709" rIns="91419" bIns="45709" numCol="1" anchor="b" anchorCtr="0" compatLnSpc="1">
            <a:prstTxWarp prst="textNoShape">
              <a:avLst/>
            </a:prstTxWarp>
          </a:bodyPr>
          <a:lstStyle>
            <a:lvl1pPr algn="l" defTabSz="914968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 bwMode="auto">
          <a:xfrm>
            <a:off x="3849482" y="9429014"/>
            <a:ext cx="2946575" cy="49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9" tIns="45709" rIns="91419" bIns="45709" numCol="1" anchor="b" anchorCtr="0" compatLnSpc="1">
            <a:prstTxWarp prst="textNoShape">
              <a:avLst/>
            </a:prstTxWarp>
          </a:bodyPr>
          <a:lstStyle>
            <a:lvl1pPr algn="r" defTabSz="914968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6E1A625-FFEA-4F5F-AC24-B226413383C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71712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2946576" cy="49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>
            <a:lvl1pPr algn="l" defTabSz="914968" eaLnBrk="1" hangingPunct="1">
              <a:defRPr sz="1200" b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 bwMode="auto">
          <a:xfrm>
            <a:off x="3849482" y="1"/>
            <a:ext cx="2946575" cy="49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>
            <a:lvl1pPr algn="r" defTabSz="914968" eaLnBrk="1" hangingPunct="1">
              <a:defRPr sz="1200" b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9AD33BE-742E-4307-AE37-2FECAFF62F4B}" type="datetimeFigureOut">
              <a:rPr lang="pl-PL"/>
              <a:pPr>
                <a:defRPr/>
              </a:pPr>
              <a:t>2018-10-11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3" tIns="46557" rIns="93113" bIns="46557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 bwMode="auto">
          <a:xfrm>
            <a:off x="679606" y="4714507"/>
            <a:ext cx="5438464" cy="446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 bwMode="auto">
          <a:xfrm>
            <a:off x="0" y="9429014"/>
            <a:ext cx="2946576" cy="49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9" tIns="45709" rIns="91419" bIns="45709" numCol="1" anchor="b" anchorCtr="0" compatLnSpc="1">
            <a:prstTxWarp prst="textNoShape">
              <a:avLst/>
            </a:prstTxWarp>
          </a:bodyPr>
          <a:lstStyle>
            <a:lvl1pPr algn="l" defTabSz="914968" eaLnBrk="1" hangingPunct="1">
              <a:defRPr sz="1200" b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 bwMode="auto">
          <a:xfrm>
            <a:off x="3849482" y="9429014"/>
            <a:ext cx="2946575" cy="49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9" tIns="45709" rIns="91419" bIns="45709" numCol="1" anchor="b" anchorCtr="0" compatLnSpc="1">
            <a:prstTxWarp prst="textNoShape">
              <a:avLst/>
            </a:prstTxWarp>
          </a:bodyPr>
          <a:lstStyle>
            <a:lvl1pPr algn="r" defTabSz="914968" eaLnBrk="1" hangingPunct="1">
              <a:defRPr sz="1200" b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81D9AE1-932F-40A6-9CEC-02BC526E06D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825204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smtClean="0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5325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920629" algn="l"/>
                <a:tab pos="1841258" algn="l"/>
                <a:tab pos="2763476" algn="l"/>
                <a:tab pos="3684105" algn="l"/>
                <a:tab pos="4606321" algn="l"/>
                <a:tab pos="5528537" algn="l"/>
                <a:tab pos="6450753" algn="l"/>
                <a:tab pos="7371382" algn="l"/>
                <a:tab pos="8293599" algn="l"/>
                <a:tab pos="9214229" algn="l"/>
                <a:tab pos="10136444" algn="l"/>
              </a:tabLst>
            </a:pPr>
            <a:fld id="{92E9C9BB-F447-4455-9917-B0C6011B5608}" type="slidenum">
              <a:rPr lang="pl-PL" altLang="pl-PL" smtClean="0">
                <a:ea typeface="Microsoft YaHei" pitchFamily="34" charset="-122"/>
              </a:rPr>
              <a:pPr>
                <a:tabLst>
                  <a:tab pos="0" algn="l"/>
                  <a:tab pos="920629" algn="l"/>
                  <a:tab pos="1841258" algn="l"/>
                  <a:tab pos="2763476" algn="l"/>
                  <a:tab pos="3684105" algn="l"/>
                  <a:tab pos="4606321" algn="l"/>
                  <a:tab pos="5528537" algn="l"/>
                  <a:tab pos="6450753" algn="l"/>
                  <a:tab pos="7371382" algn="l"/>
                  <a:tab pos="8293599" algn="l"/>
                  <a:tab pos="9214229" algn="l"/>
                  <a:tab pos="10136444" algn="l"/>
                </a:tabLst>
              </a:pPr>
              <a:t>10</a:t>
            </a:fld>
            <a:endParaRPr lang="pl-PL" altLang="pl-PL" dirty="0" smtClean="0"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409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914187" algn="l"/>
                <a:tab pos="1828374" algn="l"/>
                <a:tab pos="2742561" algn="l"/>
                <a:tab pos="3656748" algn="l"/>
                <a:tab pos="4570935" algn="l"/>
                <a:tab pos="5486709" algn="l"/>
                <a:tab pos="6400896" algn="l"/>
                <a:tab pos="7315082" algn="l"/>
                <a:tab pos="8229269" algn="l"/>
                <a:tab pos="9143456" algn="l"/>
                <a:tab pos="10057643" algn="l"/>
              </a:tabLst>
            </a:pPr>
            <a:fld id="{6F185AA6-D67A-4F8C-9872-D6580446A0D7}" type="slidenum">
              <a:rPr lang="pl-PL" altLang="pl-PL" smtClean="0">
                <a:ea typeface="Microsoft YaHei" pitchFamily="34" charset="-122"/>
              </a:rPr>
              <a:pPr>
                <a:tabLst>
                  <a:tab pos="0" algn="l"/>
                  <a:tab pos="914187" algn="l"/>
                  <a:tab pos="1828374" algn="l"/>
                  <a:tab pos="2742561" algn="l"/>
                  <a:tab pos="3656748" algn="l"/>
                  <a:tab pos="4570935" algn="l"/>
                  <a:tab pos="5486709" algn="l"/>
                  <a:tab pos="6400896" algn="l"/>
                  <a:tab pos="7315082" algn="l"/>
                  <a:tab pos="8229269" algn="l"/>
                  <a:tab pos="9143456" algn="l"/>
                  <a:tab pos="10057643" algn="l"/>
                </a:tabLst>
              </a:pPr>
              <a:t>11</a:t>
            </a:fld>
            <a:endParaRPr lang="pl-PL" altLang="pl-PL" dirty="0" smtClean="0"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body"/>
          </p:nvPr>
        </p:nvSpPr>
        <p:spPr>
          <a:xfrm>
            <a:off x="679575" y="4714665"/>
            <a:ext cx="5438068" cy="4466987"/>
          </a:xfrm>
          <a:prstGeom prst="rect">
            <a:avLst/>
          </a:prstGeom>
        </p:spPr>
        <p:txBody>
          <a:bodyPr lIns="91280" tIns="45824" rIns="91280" bIns="45824"/>
          <a:lstStyle/>
          <a:p>
            <a:endParaRPr lang="pl-PL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CustomShape 2"/>
          <p:cNvSpPr/>
          <p:nvPr/>
        </p:nvSpPr>
        <p:spPr>
          <a:xfrm>
            <a:off x="3847745" y="9427497"/>
            <a:ext cx="2948005" cy="49718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814" tIns="44724" rIns="89814" bIns="44724" anchor="b"/>
          <a:lstStyle/>
          <a:p>
            <a:pPr algn="r">
              <a:lnSpc>
                <a:spcPct val="100000"/>
              </a:lnSpc>
            </a:pPr>
            <a:fld id="{284CF623-2F63-48F4-BB7E-0CD8E70F3778}" type="slidenum">
              <a:rPr lang="pl-PL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pPr algn="r">
                <a:lnSpc>
                  <a:spcPct val="100000"/>
                </a:lnSpc>
              </a:pPr>
              <a:t>12</a:t>
            </a:fld>
            <a:endParaRPr lang="pl-P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body"/>
          </p:nvPr>
        </p:nvSpPr>
        <p:spPr>
          <a:xfrm>
            <a:off x="679575" y="4714665"/>
            <a:ext cx="5438068" cy="4466987"/>
          </a:xfrm>
          <a:prstGeom prst="rect">
            <a:avLst/>
          </a:prstGeom>
        </p:spPr>
        <p:txBody>
          <a:bodyPr lIns="91280" tIns="45824" rIns="91280" bIns="45824"/>
          <a:lstStyle/>
          <a:p>
            <a:endParaRPr lang="pl-PL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CustomShape 2"/>
          <p:cNvSpPr/>
          <p:nvPr/>
        </p:nvSpPr>
        <p:spPr>
          <a:xfrm>
            <a:off x="3847745" y="9427497"/>
            <a:ext cx="2948005" cy="49718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814" tIns="44724" rIns="89814" bIns="44724" anchor="b"/>
          <a:lstStyle/>
          <a:p>
            <a:pPr algn="r">
              <a:lnSpc>
                <a:spcPct val="100000"/>
              </a:lnSpc>
            </a:pPr>
            <a:fld id="{943442D4-E25F-4FB2-913A-45F56F49B51F}" type="slidenum">
              <a:rPr lang="pl-PL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pPr algn="r">
                <a:lnSpc>
                  <a:spcPct val="100000"/>
                </a:lnSpc>
              </a:pPr>
              <a:t>13</a:t>
            </a:fld>
            <a:endParaRPr lang="pl-P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body"/>
          </p:nvPr>
        </p:nvSpPr>
        <p:spPr>
          <a:xfrm>
            <a:off x="679575" y="4714665"/>
            <a:ext cx="5438068" cy="4466987"/>
          </a:xfrm>
          <a:prstGeom prst="rect">
            <a:avLst/>
          </a:prstGeom>
        </p:spPr>
        <p:txBody>
          <a:bodyPr lIns="91280" tIns="45824" rIns="91280" bIns="45824"/>
          <a:lstStyle/>
          <a:p>
            <a:endParaRPr lang="pl-PL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CustomShape 2"/>
          <p:cNvSpPr/>
          <p:nvPr/>
        </p:nvSpPr>
        <p:spPr>
          <a:xfrm>
            <a:off x="3847745" y="9427497"/>
            <a:ext cx="2948005" cy="49718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814" tIns="44724" rIns="89814" bIns="44724" anchor="b"/>
          <a:lstStyle/>
          <a:p>
            <a:pPr algn="r">
              <a:lnSpc>
                <a:spcPct val="100000"/>
              </a:lnSpc>
            </a:pPr>
            <a:fld id="{0051A2B5-4A9C-40BB-AA93-5B3B7F6B91C2}" type="slidenum">
              <a:rPr lang="pl-PL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pPr algn="r">
                <a:lnSpc>
                  <a:spcPct val="100000"/>
                </a:lnSpc>
              </a:pPr>
              <a:t>14</a:t>
            </a:fld>
            <a:endParaRPr lang="pl-P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body"/>
          </p:nvPr>
        </p:nvSpPr>
        <p:spPr>
          <a:xfrm>
            <a:off x="679575" y="4714665"/>
            <a:ext cx="5438068" cy="4466987"/>
          </a:xfrm>
          <a:prstGeom prst="rect">
            <a:avLst/>
          </a:prstGeom>
        </p:spPr>
        <p:txBody>
          <a:bodyPr lIns="91280" tIns="45824" rIns="91280" bIns="45824"/>
          <a:lstStyle/>
          <a:p>
            <a:endParaRPr lang="pl-PL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CustomShape 2"/>
          <p:cNvSpPr/>
          <p:nvPr/>
        </p:nvSpPr>
        <p:spPr>
          <a:xfrm>
            <a:off x="3847745" y="9427497"/>
            <a:ext cx="2948005" cy="49718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814" tIns="44724" rIns="89814" bIns="44724" anchor="b"/>
          <a:lstStyle/>
          <a:p>
            <a:pPr algn="r">
              <a:lnSpc>
                <a:spcPct val="100000"/>
              </a:lnSpc>
            </a:pPr>
            <a:fld id="{EB354288-2752-40E1-8375-6CBF8C62D282}" type="slidenum">
              <a:rPr lang="pl-PL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pPr algn="r">
                <a:lnSpc>
                  <a:spcPct val="100000"/>
                </a:lnSpc>
              </a:pPr>
              <a:t>15</a:t>
            </a:fld>
            <a:endParaRPr lang="pl-P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348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920629" algn="l"/>
                <a:tab pos="1841258" algn="l"/>
                <a:tab pos="2763476" algn="l"/>
                <a:tab pos="3684105" algn="l"/>
                <a:tab pos="4606321" algn="l"/>
                <a:tab pos="5528537" algn="l"/>
                <a:tab pos="6450753" algn="l"/>
                <a:tab pos="7371382" algn="l"/>
                <a:tab pos="8293599" algn="l"/>
                <a:tab pos="9214229" algn="l"/>
                <a:tab pos="10136444" algn="l"/>
              </a:tabLst>
            </a:pPr>
            <a:fld id="{FB18E087-66F5-4EFC-9BD8-BEE24B8A374D}" type="slidenum">
              <a:rPr lang="pl-PL" altLang="pl-PL" smtClean="0">
                <a:ea typeface="Microsoft YaHei" pitchFamily="34" charset="-122"/>
              </a:rPr>
              <a:pPr>
                <a:tabLst>
                  <a:tab pos="0" algn="l"/>
                  <a:tab pos="920629" algn="l"/>
                  <a:tab pos="1841258" algn="l"/>
                  <a:tab pos="2763476" algn="l"/>
                  <a:tab pos="3684105" algn="l"/>
                  <a:tab pos="4606321" algn="l"/>
                  <a:tab pos="5528537" algn="l"/>
                  <a:tab pos="6450753" algn="l"/>
                  <a:tab pos="7371382" algn="l"/>
                  <a:tab pos="8293599" algn="l"/>
                  <a:tab pos="9214229" algn="l"/>
                  <a:tab pos="10136444" algn="l"/>
                </a:tabLst>
              </a:pPr>
              <a:t>2</a:t>
            </a:fld>
            <a:endParaRPr lang="pl-PL" altLang="pl-PL" dirty="0" smtClean="0"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358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920629" algn="l"/>
                <a:tab pos="1841258" algn="l"/>
                <a:tab pos="2763476" algn="l"/>
                <a:tab pos="3684105" algn="l"/>
                <a:tab pos="4606321" algn="l"/>
                <a:tab pos="5528537" algn="l"/>
                <a:tab pos="6450753" algn="l"/>
                <a:tab pos="7371382" algn="l"/>
                <a:tab pos="8293599" algn="l"/>
                <a:tab pos="9214229" algn="l"/>
                <a:tab pos="10136444" algn="l"/>
              </a:tabLst>
            </a:pPr>
            <a:fld id="{D08AA07F-5498-4655-8B6E-3BB79FA485B2}" type="slidenum">
              <a:rPr lang="pl-PL" altLang="pl-PL" smtClean="0">
                <a:ea typeface="Microsoft YaHei" pitchFamily="34" charset="-122"/>
              </a:rPr>
              <a:pPr>
                <a:tabLst>
                  <a:tab pos="0" algn="l"/>
                  <a:tab pos="920629" algn="l"/>
                  <a:tab pos="1841258" algn="l"/>
                  <a:tab pos="2763476" algn="l"/>
                  <a:tab pos="3684105" algn="l"/>
                  <a:tab pos="4606321" algn="l"/>
                  <a:tab pos="5528537" algn="l"/>
                  <a:tab pos="6450753" algn="l"/>
                  <a:tab pos="7371382" algn="l"/>
                  <a:tab pos="8293599" algn="l"/>
                  <a:tab pos="9214229" algn="l"/>
                  <a:tab pos="10136444" algn="l"/>
                </a:tabLst>
              </a:pPr>
              <a:t>3</a:t>
            </a:fld>
            <a:endParaRPr lang="pl-PL" altLang="pl-PL" dirty="0" smtClean="0"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368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920629" algn="l"/>
                <a:tab pos="1841258" algn="l"/>
                <a:tab pos="2763476" algn="l"/>
                <a:tab pos="3684105" algn="l"/>
                <a:tab pos="4606321" algn="l"/>
                <a:tab pos="5528537" algn="l"/>
                <a:tab pos="6450753" algn="l"/>
                <a:tab pos="7371382" algn="l"/>
                <a:tab pos="8293599" algn="l"/>
                <a:tab pos="9214229" algn="l"/>
                <a:tab pos="10136444" algn="l"/>
              </a:tabLst>
            </a:pPr>
            <a:fld id="{586BB3FE-F3B7-40D3-9E3C-D80EFFE43150}" type="slidenum">
              <a:rPr lang="pl-PL" altLang="pl-PL" smtClean="0">
                <a:ea typeface="Microsoft YaHei" pitchFamily="34" charset="-122"/>
              </a:rPr>
              <a:pPr>
                <a:tabLst>
                  <a:tab pos="0" algn="l"/>
                  <a:tab pos="920629" algn="l"/>
                  <a:tab pos="1841258" algn="l"/>
                  <a:tab pos="2763476" algn="l"/>
                  <a:tab pos="3684105" algn="l"/>
                  <a:tab pos="4606321" algn="l"/>
                  <a:tab pos="5528537" algn="l"/>
                  <a:tab pos="6450753" algn="l"/>
                  <a:tab pos="7371382" algn="l"/>
                  <a:tab pos="8293599" algn="l"/>
                  <a:tab pos="9214229" algn="l"/>
                  <a:tab pos="10136444" algn="l"/>
                </a:tabLst>
              </a:pPr>
              <a:t>4</a:t>
            </a:fld>
            <a:endParaRPr lang="pl-PL" altLang="pl-PL" dirty="0" smtClean="0"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378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920629" algn="l"/>
                <a:tab pos="1841258" algn="l"/>
                <a:tab pos="2763476" algn="l"/>
                <a:tab pos="3684105" algn="l"/>
                <a:tab pos="4606321" algn="l"/>
                <a:tab pos="5528537" algn="l"/>
                <a:tab pos="6450753" algn="l"/>
                <a:tab pos="7371382" algn="l"/>
                <a:tab pos="8293599" algn="l"/>
                <a:tab pos="9214229" algn="l"/>
                <a:tab pos="10136444" algn="l"/>
              </a:tabLst>
            </a:pPr>
            <a:fld id="{8B0F9FE1-3B2B-457F-A6F9-DB32123F4E66}" type="slidenum">
              <a:rPr lang="pl-PL" altLang="pl-PL" smtClean="0">
                <a:ea typeface="Microsoft YaHei" pitchFamily="34" charset="-122"/>
              </a:rPr>
              <a:pPr>
                <a:tabLst>
                  <a:tab pos="0" algn="l"/>
                  <a:tab pos="920629" algn="l"/>
                  <a:tab pos="1841258" algn="l"/>
                  <a:tab pos="2763476" algn="l"/>
                  <a:tab pos="3684105" algn="l"/>
                  <a:tab pos="4606321" algn="l"/>
                  <a:tab pos="5528537" algn="l"/>
                  <a:tab pos="6450753" algn="l"/>
                  <a:tab pos="7371382" algn="l"/>
                  <a:tab pos="8293599" algn="l"/>
                  <a:tab pos="9214229" algn="l"/>
                  <a:tab pos="10136444" algn="l"/>
                </a:tabLst>
              </a:pPr>
              <a:t>5</a:t>
            </a:fld>
            <a:endParaRPr lang="pl-PL" altLang="pl-PL" dirty="0" smtClean="0"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430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914280" algn="l"/>
                <a:tab pos="1828560" algn="l"/>
                <a:tab pos="2742840" algn="l"/>
                <a:tab pos="3657120" algn="l"/>
                <a:tab pos="4571400" algn="l"/>
                <a:tab pos="5487267" algn="l"/>
                <a:tab pos="6401548" algn="l"/>
                <a:tab pos="7315828" algn="l"/>
                <a:tab pos="8230107" algn="l"/>
                <a:tab pos="9144388" algn="l"/>
                <a:tab pos="10058668" algn="l"/>
              </a:tabLst>
            </a:pPr>
            <a:fld id="{6CDAD4F2-2B53-4E2B-979C-BAEDAB81BED6}" type="slidenum">
              <a:rPr lang="pl-PL" altLang="pl-PL" smtClean="0">
                <a:ea typeface="Microsoft YaHei" pitchFamily="34" charset="-122"/>
              </a:rPr>
              <a:pPr>
                <a:tabLst>
                  <a:tab pos="0" algn="l"/>
                  <a:tab pos="914280" algn="l"/>
                  <a:tab pos="1828560" algn="l"/>
                  <a:tab pos="2742840" algn="l"/>
                  <a:tab pos="3657120" algn="l"/>
                  <a:tab pos="4571400" algn="l"/>
                  <a:tab pos="5487267" algn="l"/>
                  <a:tab pos="6401548" algn="l"/>
                  <a:tab pos="7315828" algn="l"/>
                  <a:tab pos="8230107" algn="l"/>
                  <a:tab pos="9144388" algn="l"/>
                  <a:tab pos="10058668" algn="l"/>
                </a:tabLst>
              </a:pPr>
              <a:t>6</a:t>
            </a:fld>
            <a:endParaRPr lang="pl-PL" altLang="pl-PL" dirty="0" smtClean="0"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4403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914280" algn="l"/>
                <a:tab pos="1828560" algn="l"/>
                <a:tab pos="2742840" algn="l"/>
                <a:tab pos="3657120" algn="l"/>
                <a:tab pos="4571400" algn="l"/>
                <a:tab pos="5487267" algn="l"/>
                <a:tab pos="6401548" algn="l"/>
                <a:tab pos="7315828" algn="l"/>
                <a:tab pos="8230107" algn="l"/>
                <a:tab pos="9144388" algn="l"/>
                <a:tab pos="10058668" algn="l"/>
              </a:tabLst>
            </a:pPr>
            <a:fld id="{FFF29C09-340F-402D-8BFD-ECFE87C98794}" type="slidenum">
              <a:rPr lang="pl-PL" altLang="pl-PL" smtClean="0">
                <a:ea typeface="Microsoft YaHei" pitchFamily="34" charset="-122"/>
              </a:rPr>
              <a:pPr>
                <a:tabLst>
                  <a:tab pos="0" algn="l"/>
                  <a:tab pos="914280" algn="l"/>
                  <a:tab pos="1828560" algn="l"/>
                  <a:tab pos="2742840" algn="l"/>
                  <a:tab pos="3657120" algn="l"/>
                  <a:tab pos="4571400" algn="l"/>
                  <a:tab pos="5487267" algn="l"/>
                  <a:tab pos="6401548" algn="l"/>
                  <a:tab pos="7315828" algn="l"/>
                  <a:tab pos="8230107" algn="l"/>
                  <a:tab pos="9144388" algn="l"/>
                  <a:tab pos="10058668" algn="l"/>
                </a:tabLst>
              </a:pPr>
              <a:t>7</a:t>
            </a:fld>
            <a:endParaRPr lang="pl-PL" altLang="pl-PL" dirty="0" smtClean="0"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491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7988" algn="l"/>
                <a:tab pos="6402388" algn="l"/>
                <a:tab pos="7316788" algn="l"/>
                <a:tab pos="8231188" algn="l"/>
                <a:tab pos="9145588" algn="l"/>
                <a:tab pos="10059988" algn="l"/>
              </a:tabLst>
            </a:pPr>
            <a:fld id="{B691DED3-7B1F-46A9-8345-AD6AC14A54A3}" type="slidenum">
              <a:rPr lang="pl-PL" altLang="pl-PL" smtClean="0">
                <a:solidFill>
                  <a:prstClr val="black"/>
                </a:solidFill>
                <a:ea typeface="Microsoft YaHei" pitchFamily="34" charset="-122"/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7988" algn="l"/>
                  <a:tab pos="6402388" algn="l"/>
                  <a:tab pos="7316788" algn="l"/>
                  <a:tab pos="8231188" algn="l"/>
                  <a:tab pos="9145588" algn="l"/>
                  <a:tab pos="10059988" algn="l"/>
                </a:tabLst>
              </a:pPr>
              <a:t>8</a:t>
            </a:fld>
            <a:endParaRPr lang="pl-PL" altLang="pl-PL" smtClean="0">
              <a:solidFill>
                <a:prstClr val="black"/>
              </a:solidFill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512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7988" algn="l"/>
                <a:tab pos="6402388" algn="l"/>
                <a:tab pos="7316788" algn="l"/>
                <a:tab pos="8231188" algn="l"/>
                <a:tab pos="9145588" algn="l"/>
                <a:tab pos="10059988" algn="l"/>
              </a:tabLst>
            </a:pPr>
            <a:fld id="{E7A8BC7D-DBB3-4066-9C98-DAF7541AB711}" type="slidenum">
              <a:rPr lang="pl-PL" altLang="pl-PL" smtClean="0">
                <a:solidFill>
                  <a:prstClr val="black"/>
                </a:solidFill>
                <a:ea typeface="Microsoft YaHei" pitchFamily="34" charset="-122"/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7988" algn="l"/>
                  <a:tab pos="6402388" algn="l"/>
                  <a:tab pos="7316788" algn="l"/>
                  <a:tab pos="8231188" algn="l"/>
                  <a:tab pos="9145588" algn="l"/>
                  <a:tab pos="10059988" algn="l"/>
                </a:tabLst>
              </a:pPr>
              <a:t>9</a:t>
            </a:fld>
            <a:endParaRPr lang="pl-PL" altLang="pl-PL" smtClean="0">
              <a:solidFill>
                <a:prstClr val="black"/>
              </a:solidFill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646CE-292C-43A3-BA22-F17312B7A401}" type="datetime1">
              <a:rPr lang="pl-PL"/>
              <a:pPr>
                <a:defRPr/>
              </a:pPr>
              <a:t>2018-10-11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58185-FBEB-4920-8474-CC8FA520465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50693-16B3-4DFC-8FF8-E7803C9B3ABC}" type="datetime1">
              <a:rPr lang="pl-PL"/>
              <a:pPr>
                <a:defRPr/>
              </a:pPr>
              <a:t>2018-10-11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892F3-DA4E-44F9-B2DB-4B582DFBF84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2461E-57DD-4C01-8F2E-1B2B35E15ADF}" type="datetime1">
              <a:rPr lang="pl-PL"/>
              <a:pPr>
                <a:defRPr/>
              </a:pPr>
              <a:t>2018-10-11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99C82-C8E7-4A2F-84D1-62F9779D0A6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8C45C-6311-4956-A522-1C3F8599D5FC}" type="datetime1">
              <a:rPr lang="pl-PL"/>
              <a:pPr>
                <a:defRPr/>
              </a:pPr>
              <a:t>2018-10-11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328B3-45C8-4EBB-929A-EB99E2D925A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1CBAC-A927-4BA6-B693-9A9708F5DDF7}" type="datetime1">
              <a:rPr lang="pl-PL"/>
              <a:pPr>
                <a:defRPr/>
              </a:pPr>
              <a:t>2018-10-11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961F2-CF3F-4B64-9FA7-16E99345350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DF3E1-FC66-45A2-AA7C-B3837D799078}" type="datetime1">
              <a:rPr lang="pl-PL"/>
              <a:pPr>
                <a:defRPr/>
              </a:pPr>
              <a:t>2018-10-11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EC763-2DD6-44AD-88F1-FE69099135A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7358A-8913-4770-AEE5-A619172169F1}" type="datetime1">
              <a:rPr lang="pl-PL"/>
              <a:pPr>
                <a:defRPr/>
              </a:pPr>
              <a:t>2018-10-11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9628E-301A-4902-A7B1-AFBF27D2393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2BA61-F435-461A-A6BA-04C187872B8D}" type="datetime1">
              <a:rPr lang="pl-PL"/>
              <a:pPr>
                <a:defRPr/>
              </a:pPr>
              <a:t>2018-10-11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B06DA-A628-43B6-BE6C-9F04B41F25E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21B26-EB4C-478F-889E-8758FF372F59}" type="datetime1">
              <a:rPr lang="pl-PL"/>
              <a:pPr>
                <a:defRPr/>
              </a:pPr>
              <a:t>2018-10-11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7BDE9-B5FA-4E68-ABC5-FDB23FCBD31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EF56E-84B9-4691-A1EF-5DB07A73D14A}" type="datetime1">
              <a:rPr lang="pl-PL"/>
              <a:pPr>
                <a:defRPr/>
              </a:pPr>
              <a:t>2018-10-11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3ED38-4BD3-498C-BCED-76AF14C2D49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D467D-FA66-4B43-A8C0-553A30C50B6E}" type="datetime1">
              <a:rPr lang="pl-PL"/>
              <a:pPr>
                <a:defRPr/>
              </a:pPr>
              <a:t>2018-10-11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90364-BEAD-4C08-8B24-6DE148BF87F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26F06-C870-420F-8F3C-C77FF3E0A017}" type="datetime1">
              <a:rPr lang="pl-PL"/>
              <a:pPr>
                <a:defRPr/>
              </a:pPr>
              <a:t>2018-10-11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F3C53-C276-4954-8111-B04A2B17D17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7ADCC-06CE-4D29-A1C5-31F209FB4494}" type="datetime1">
              <a:rPr lang="pl-PL"/>
              <a:pPr>
                <a:defRPr/>
              </a:pPr>
              <a:t>2018-10-11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3569D-5C0C-4F56-A829-5B08BD494D9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F9540-C614-4499-8104-6FF7E01A5FBD}" type="datetime1">
              <a:rPr lang="pl-PL"/>
              <a:pPr>
                <a:defRPr/>
              </a:pPr>
              <a:t>2018-10-11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DE359-366F-4866-8C08-A1747DFB2DC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11CBD-C491-4AD8-BF7A-D5F36A9E0E5D}" type="datetime1">
              <a:rPr lang="pl-PL"/>
              <a:pPr>
                <a:defRPr/>
              </a:pPr>
              <a:t>2018-10-11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49C2B-B13E-4CC9-97F6-14438CC558C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0350D-83E8-46F4-99B9-BF91A3D8A8BE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2018-10-11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B557D-064B-47EF-A09B-4A7C2A51FA0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1519241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A78FF-07A2-4F46-BAA7-CB18D1AEC17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2018-10-11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622B3-F3DA-4EE6-9CAE-68F883C3FF0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8091392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5874D-8BC9-4215-A25F-11C7F51706D0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2018-10-11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D000A-7693-4119-9449-C33086219B2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114823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892E9-6C34-46F3-8507-B9AC48B7E748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2018-10-11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56280-E8D5-42C3-A28A-354CB7A9264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6699057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87D4C-5A9E-4C5A-AE69-B69E3B74DBDA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2018-10-11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DCB7F-567B-4680-A871-56640D347BF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881573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955BA-A4A1-4D84-B6A1-0948F244391A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2018-10-11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A4DF1-D1B3-432B-8076-9144620C842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9748480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B00AB-EAC5-47CD-AB9C-C7479F48B18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2018-10-11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A6786-C67F-4D0A-BEF8-4BFF77AAF4E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4141851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4F007-149C-4FB5-A09C-0C047066D0B1}" type="datetime1">
              <a:rPr lang="pl-PL"/>
              <a:pPr>
                <a:defRPr/>
              </a:pPr>
              <a:t>2018-10-11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A40BB-9A31-4FD6-A730-C48C9729032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71165-1BFD-4561-8867-714371C5648A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2018-10-11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3EEBE-5BDD-4906-BB39-EF98EAD02D5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606946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8F940-5406-405F-8B04-17F9945A91C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2018-10-11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C9308-95C2-44B4-A83A-4BE58EF48ED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42152507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F2CE5-68F5-4500-8937-4ABCDE81DF8C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2018-10-11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33870-A3AE-46FB-B49D-C77D51AABCF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8708444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1447A-480B-449F-8082-2D694D47AB2C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2018-10-11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ED87F-4E30-4567-936C-946C8F4067D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2482823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0350D-83E8-46F4-99B9-BF91A3D8A8BE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2018-10-11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B557D-064B-47EF-A09B-4A7C2A51FA0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9701444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A78FF-07A2-4F46-BAA7-CB18D1AEC17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2018-10-11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622B3-F3DA-4EE6-9CAE-68F883C3FF0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2764381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5874D-8BC9-4215-A25F-11C7F51706D0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2018-10-11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D000A-7693-4119-9449-C33086219B2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3747633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892E9-6C34-46F3-8507-B9AC48B7E748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2018-10-11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56280-E8D5-42C3-A28A-354CB7A9264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9854458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87D4C-5A9E-4C5A-AE69-B69E3B74DBDA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2018-10-11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DCB7F-567B-4680-A871-56640D347BF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0840113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955BA-A4A1-4D84-B6A1-0948F244391A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2018-10-11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A4DF1-D1B3-432B-8076-9144620C842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66833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C76DD-7E6A-4090-9BC8-89929562F11B}" type="datetime1">
              <a:rPr lang="pl-PL"/>
              <a:pPr>
                <a:defRPr/>
              </a:pPr>
              <a:t>2018-10-11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F318B-E7DC-45B5-A33C-7A98DE77677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B00AB-EAC5-47CD-AB9C-C7479F48B18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2018-10-11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A6786-C67F-4D0A-BEF8-4BFF77AAF4E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4853287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71165-1BFD-4561-8867-714371C5648A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2018-10-11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3EEBE-5BDD-4906-BB39-EF98EAD02D5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9634819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8F940-5406-405F-8B04-17F9945A91C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2018-10-11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C9308-95C2-44B4-A83A-4BE58EF48ED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3603819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F2CE5-68F5-4500-8937-4ABCDE81DF8C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2018-10-11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33870-A3AE-46FB-B49D-C77D51AABCF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1028682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1447A-480B-449F-8082-2D694D47AB2C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2018-10-11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ED87F-4E30-4567-936C-946C8F4067D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604686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40906-AF08-427C-8031-C6DBCF5220BD}" type="datetime1">
              <a:rPr lang="pl-PL"/>
              <a:pPr>
                <a:defRPr/>
              </a:pPr>
              <a:t>2018-10-11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00644-0011-48C9-A9FF-68CC2DD6962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5E3CA-DDC4-410A-AE26-CBCC9437FB63}" type="datetime1">
              <a:rPr lang="pl-PL"/>
              <a:pPr>
                <a:defRPr/>
              </a:pPr>
              <a:t>2018-10-11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FD808-0727-44A7-A49A-7A46CC00D26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8C9ED-F6B8-4727-AD42-CBF67D9ADCE3}" type="datetime1">
              <a:rPr lang="pl-PL"/>
              <a:pPr>
                <a:defRPr/>
              </a:pPr>
              <a:t>2018-10-11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D895C-D699-42BC-BB5A-F1DD1869394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42C46-D0C2-4322-A3E6-49C754F6E173}" type="datetime1">
              <a:rPr lang="pl-PL"/>
              <a:pPr>
                <a:defRPr/>
              </a:pPr>
              <a:t>2018-10-11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30D35-E848-4F48-A287-9150FA0FBA7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07BDA-E5ED-4DD1-9DC2-0A2A52CD1B31}" type="datetime1">
              <a:rPr lang="pl-PL"/>
              <a:pPr>
                <a:defRPr/>
              </a:pPr>
              <a:t>2018-10-11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0A405-F0EA-4C5F-91C1-7BB9166ED87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C75DCC-CE62-4790-8011-DE25C8E7ECCD}" type="datetime1">
              <a:rPr lang="pl-PL"/>
              <a:pPr>
                <a:defRPr/>
              </a:pPr>
              <a:t>2018-10-11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497275-3928-4601-894A-ACF8553E00F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3315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3785E2-881B-4523-844F-2D03C8B28125}" type="datetime1">
              <a:rPr lang="pl-PL"/>
              <a:pPr>
                <a:defRPr/>
              </a:pPr>
              <a:t>2018-10-11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DDFB5F-09A0-4BBE-9D37-055AF29326D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1644F6-7D36-49E8-AB60-DA0F5B295642}" type="datetimeFigureOut">
              <a:rPr lang="pl-PL" b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2018-10-11</a:t>
            </a:fld>
            <a:endParaRPr lang="pl-PL" b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FEF2A7D-5060-45A8-8A7F-6B393606BBE4}" type="slidenum">
              <a:rPr lang="pl-PL" altLang="pl-PL" b="0"/>
              <a:pPr>
                <a:defRPr/>
              </a:pPr>
              <a:t>‹#›</a:t>
            </a:fld>
            <a:endParaRPr lang="pl-PL" altLang="pl-PL" b="0"/>
          </a:p>
        </p:txBody>
      </p:sp>
    </p:spTree>
    <p:extLst>
      <p:ext uri="{BB962C8B-B14F-4D97-AF65-F5344CB8AC3E}">
        <p14:creationId xmlns:p14="http://schemas.microsoft.com/office/powerpoint/2010/main" xmlns="" val="248776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1644F6-7D36-49E8-AB60-DA0F5B295642}" type="datetimeFigureOut">
              <a:rPr lang="pl-PL" b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2018-10-11</a:t>
            </a:fld>
            <a:endParaRPr lang="pl-PL" b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FEF2A7D-5060-45A8-8A7F-6B393606BBE4}" type="slidenum">
              <a:rPr lang="pl-PL" altLang="pl-PL" b="0"/>
              <a:pPr>
                <a:defRPr/>
              </a:pPr>
              <a:t>‹#›</a:t>
            </a:fld>
            <a:endParaRPr lang="pl-PL" altLang="pl-PL" b="0"/>
          </a:p>
        </p:txBody>
      </p:sp>
    </p:spTree>
    <p:extLst>
      <p:ext uri="{BB962C8B-B14F-4D97-AF65-F5344CB8AC3E}">
        <p14:creationId xmlns:p14="http://schemas.microsoft.com/office/powerpoint/2010/main" xmlns="" val="181159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6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8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5" Type="http://schemas.openxmlformats.org/officeDocument/2006/relationships/chart" Target="../charts/chart1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Obraz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 b="0" dirty="0">
              <a:solidFill>
                <a:prstClr val="white"/>
              </a:solidFill>
            </a:endParaRPr>
          </a:p>
        </p:txBody>
      </p:sp>
      <p:pic>
        <p:nvPicPr>
          <p:cNvPr id="27651" name="Obraz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9393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2195513" y="0"/>
            <a:ext cx="6948487" cy="981075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 b="0" dirty="0">
              <a:solidFill>
                <a:prstClr val="white"/>
              </a:solidFill>
            </a:endParaRPr>
          </a:p>
        </p:txBody>
      </p:sp>
      <p:sp>
        <p:nvSpPr>
          <p:cNvPr id="27653" name="pole tekstowe 6"/>
          <p:cNvSpPr txBox="1">
            <a:spLocks noChangeArrowheads="1"/>
          </p:cNvSpPr>
          <p:nvPr/>
        </p:nvSpPr>
        <p:spPr bwMode="auto">
          <a:xfrm>
            <a:off x="1258888" y="1833563"/>
            <a:ext cx="69850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pl-PL" altLang="pl-PL" sz="2800">
              <a:solidFill>
                <a:srgbClr val="000000"/>
              </a:solidFill>
            </a:endParaRPr>
          </a:p>
        </p:txBody>
      </p:sp>
      <p:pic>
        <p:nvPicPr>
          <p:cNvPr id="2765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9000" y="1049338"/>
            <a:ext cx="482917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erk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9200" y="2595563"/>
            <a:ext cx="39592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pole tekstowe 1"/>
          <p:cNvSpPr txBox="1">
            <a:spLocks noChangeArrowheads="1"/>
          </p:cNvSpPr>
          <p:nvPr/>
        </p:nvSpPr>
        <p:spPr bwMode="auto">
          <a:xfrm>
            <a:off x="730250" y="4899025"/>
            <a:ext cx="79946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dirty="0">
                <a:solidFill>
                  <a:schemeClr val="tx1"/>
                </a:solidFill>
                <a:latin typeface="Calibri" pitchFamily="34" charset="0"/>
              </a:rPr>
              <a:t>BEZPIECZEŃSTWO W RUCHU DROGOWYM </a:t>
            </a:r>
          </a:p>
          <a:p>
            <a:pPr algn="ctr"/>
            <a:r>
              <a:rPr lang="pl-PL" sz="2000" dirty="0">
                <a:solidFill>
                  <a:schemeClr val="tx1"/>
                </a:solidFill>
                <a:latin typeface="Calibri" pitchFamily="34" charset="0"/>
              </a:rPr>
              <a:t>W GARNIZONIE ŚWIETOKRZYSKIM  </a:t>
            </a:r>
            <a:endParaRPr lang="pl-PL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pl-PL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7657" name="pole tekstowe 1"/>
          <p:cNvSpPr txBox="1">
            <a:spLocks noChangeArrowheads="1"/>
          </p:cNvSpPr>
          <p:nvPr/>
        </p:nvSpPr>
        <p:spPr bwMode="auto">
          <a:xfrm>
            <a:off x="3419475" y="6227763"/>
            <a:ext cx="30067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b="0" dirty="0">
                <a:solidFill>
                  <a:schemeClr val="tx1"/>
                </a:solidFill>
              </a:rPr>
              <a:t>Kielce, dn. </a:t>
            </a:r>
            <a:r>
              <a:rPr lang="pl-PL" sz="1400" b="0" dirty="0" smtClean="0">
                <a:solidFill>
                  <a:schemeClr val="tx1"/>
                </a:solidFill>
              </a:rPr>
              <a:t>11 października 2018 </a:t>
            </a:r>
            <a:r>
              <a:rPr lang="pl-PL" sz="1400" b="0" dirty="0">
                <a:solidFill>
                  <a:schemeClr val="tx1"/>
                </a:solidFill>
              </a:rPr>
              <a:t>r. 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3071802" y="5357826"/>
            <a:ext cx="2877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altLang="pl-PL" dirty="0" smtClean="0">
                <a:solidFill>
                  <a:schemeClr val="tx1"/>
                </a:solidFill>
              </a:rPr>
              <a:t>za okres I-IX 2017 / 2018 </a:t>
            </a:r>
            <a:endParaRPr lang="pl-PL" altLang="pl-PL" dirty="0">
              <a:solidFill>
                <a:schemeClr val="tx1"/>
              </a:solidFill>
            </a:endParaRPr>
          </a:p>
        </p:txBody>
      </p:sp>
      <p:sp>
        <p:nvSpPr>
          <p:cNvPr id="13" name="pole tekstowe 1"/>
          <p:cNvSpPr txBox="1">
            <a:spLocks noChangeArrowheads="1"/>
          </p:cNvSpPr>
          <p:nvPr/>
        </p:nvSpPr>
        <p:spPr bwMode="auto">
          <a:xfrm>
            <a:off x="0" y="6457950"/>
            <a:ext cx="5905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1000" b="1" i="1" dirty="0">
                <a:solidFill>
                  <a:schemeClr val="tx1"/>
                </a:solidFill>
              </a:rPr>
              <a:t>Dane SEWIK </a:t>
            </a:r>
            <a:r>
              <a:rPr lang="pl-PL" altLang="pl-PL" sz="1000" b="1" i="1" dirty="0" smtClean="0">
                <a:solidFill>
                  <a:schemeClr val="tx1"/>
                </a:solidFill>
              </a:rPr>
              <a:t> </a:t>
            </a:r>
            <a:r>
              <a:rPr lang="pl-PL" altLang="pl-PL" sz="1000" b="1" i="1" dirty="0">
                <a:solidFill>
                  <a:schemeClr val="tx1"/>
                </a:solidFill>
              </a:rPr>
              <a:t>– </a:t>
            </a:r>
            <a:r>
              <a:rPr lang="pl-PL" altLang="pl-PL" sz="1000" b="1" i="1" dirty="0" smtClean="0">
                <a:solidFill>
                  <a:schemeClr val="tx1"/>
                </a:solidFill>
              </a:rPr>
              <a:t>05.10.2018 </a:t>
            </a:r>
            <a:r>
              <a:rPr lang="pl-PL" altLang="pl-PL" sz="1000" b="1" i="1" dirty="0">
                <a:solidFill>
                  <a:schemeClr val="tx1"/>
                </a:solidFill>
              </a:rPr>
              <a:t>r</a:t>
            </a:r>
            <a:r>
              <a:rPr lang="pl-PL" altLang="pl-PL" sz="1000" b="1" i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pl-PL" altLang="pl-PL" sz="1000" b="1" i="1" dirty="0" smtClean="0">
                <a:solidFill>
                  <a:schemeClr val="tx1"/>
                </a:solidFill>
              </a:rPr>
              <a:t>Dane </a:t>
            </a:r>
            <a:r>
              <a:rPr lang="pl-PL" altLang="pl-PL" sz="1000" b="1" i="1" dirty="0" err="1" smtClean="0">
                <a:solidFill>
                  <a:schemeClr val="tx1"/>
                </a:solidFill>
              </a:rPr>
              <a:t>SESPol</a:t>
            </a:r>
            <a:r>
              <a:rPr lang="pl-PL" altLang="pl-PL" sz="1000" b="1" i="1" dirty="0" smtClean="0">
                <a:solidFill>
                  <a:schemeClr val="tx1"/>
                </a:solidFill>
              </a:rPr>
              <a:t> – 08.10.2018 r. </a:t>
            </a:r>
            <a:endParaRPr lang="pl-PL" altLang="pl-PL" sz="6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 dirty="0"/>
          </a:p>
        </p:txBody>
      </p:sp>
      <p:pic>
        <p:nvPicPr>
          <p:cNvPr id="21508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9393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2195513" y="0"/>
            <a:ext cx="6948487" cy="981075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 dirty="0"/>
          </a:p>
        </p:txBody>
      </p:sp>
      <p:graphicFrame>
        <p:nvGraphicFramePr>
          <p:cNvPr id="14" name="Wykres 13"/>
          <p:cNvGraphicFramePr/>
          <p:nvPr/>
        </p:nvGraphicFramePr>
        <p:xfrm>
          <a:off x="0" y="980728"/>
          <a:ext cx="914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Wykres 14"/>
          <p:cNvGraphicFramePr/>
          <p:nvPr/>
        </p:nvGraphicFramePr>
        <p:xfrm>
          <a:off x="0" y="4114800"/>
          <a:ext cx="914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az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 dirty="0"/>
          </a:p>
        </p:txBody>
      </p:sp>
      <p:pic>
        <p:nvPicPr>
          <p:cNvPr id="2052" name="Obraz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9393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2195513" y="0"/>
            <a:ext cx="6948487" cy="981075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 dirty="0"/>
          </a:p>
        </p:txBody>
      </p:sp>
      <p:sp>
        <p:nvSpPr>
          <p:cNvPr id="2054" name="pole tekstowe 5"/>
          <p:cNvSpPr txBox="1">
            <a:spLocks noChangeArrowheads="1"/>
          </p:cNvSpPr>
          <p:nvPr/>
        </p:nvSpPr>
        <p:spPr bwMode="auto">
          <a:xfrm>
            <a:off x="1619250" y="2636838"/>
            <a:ext cx="576103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pl-PL" sz="2000" dirty="0" smtClean="0">
                <a:solidFill>
                  <a:schemeClr val="tx1"/>
                </a:solidFill>
              </a:rPr>
              <a:t>Działania Policji garnizonu świętokrzyskiego na rzecz poprawy bezpieczeństwa </a:t>
            </a:r>
          </a:p>
          <a:p>
            <a:pPr algn="ctr">
              <a:lnSpc>
                <a:spcPct val="20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pl-PL" sz="2000" dirty="0" smtClean="0">
                <a:solidFill>
                  <a:schemeClr val="tx1"/>
                </a:solidFill>
              </a:rPr>
              <a:t>w ruchu drogowym </a:t>
            </a:r>
          </a:p>
          <a:p>
            <a:pPr algn="ctr">
              <a:lnSpc>
                <a:spcPct val="200000"/>
              </a:lnSpc>
            </a:pPr>
            <a:r>
              <a:rPr lang="pl-PL" altLang="pl-PL" sz="2000" b="1" dirty="0" smtClean="0">
                <a:solidFill>
                  <a:schemeClr val="tx1"/>
                </a:solidFill>
              </a:rPr>
              <a:t>za </a:t>
            </a:r>
            <a:r>
              <a:rPr lang="pl-PL" altLang="pl-PL" sz="2000" b="1" dirty="0">
                <a:solidFill>
                  <a:schemeClr val="tx1"/>
                </a:solidFill>
              </a:rPr>
              <a:t>okres I-VIII 2017 / 2018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Obraz 3"/>
          <p:cNvPicPr/>
          <p:nvPr/>
        </p:nvPicPr>
        <p:blipFill>
          <a:blip r:embed="rId3"/>
          <a:stretch/>
        </p:blipFill>
        <p:spPr>
          <a:xfrm>
            <a:off x="0" y="0"/>
            <a:ext cx="2293560" cy="837720"/>
          </a:xfrm>
          <a:prstGeom prst="rect">
            <a:avLst/>
          </a:prstGeom>
          <a:ln w="9360">
            <a:noFill/>
          </a:ln>
        </p:spPr>
      </p:pic>
      <p:sp>
        <p:nvSpPr>
          <p:cNvPr id="173" name="CustomShape 1"/>
          <p:cNvSpPr/>
          <p:nvPr/>
        </p:nvSpPr>
        <p:spPr>
          <a:xfrm>
            <a:off x="2195640" y="0"/>
            <a:ext cx="6948000" cy="837720"/>
          </a:xfrm>
          <a:prstGeom prst="rect">
            <a:avLst/>
          </a:prstGeom>
          <a:solidFill>
            <a:srgbClr val="00205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74" name="Obraz 3"/>
          <p:cNvPicPr/>
          <p:nvPr/>
        </p:nvPicPr>
        <p:blipFill>
          <a:blip r:embed="rId3"/>
          <a:stretch/>
        </p:blipFill>
        <p:spPr>
          <a:xfrm>
            <a:off x="0" y="0"/>
            <a:ext cx="2293560" cy="980640"/>
          </a:xfrm>
          <a:prstGeom prst="rect">
            <a:avLst/>
          </a:prstGeom>
          <a:ln w="9360">
            <a:noFill/>
          </a:ln>
        </p:spPr>
      </p:pic>
      <p:sp>
        <p:nvSpPr>
          <p:cNvPr id="175" name="CustomShape 2"/>
          <p:cNvSpPr/>
          <p:nvPr/>
        </p:nvSpPr>
        <p:spPr>
          <a:xfrm>
            <a:off x="2195640" y="0"/>
            <a:ext cx="6948000" cy="980640"/>
          </a:xfrm>
          <a:prstGeom prst="rect">
            <a:avLst/>
          </a:prstGeom>
          <a:solidFill>
            <a:srgbClr val="00205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pl-PL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3"/>
          <p:cNvSpPr/>
          <p:nvPr/>
        </p:nvSpPr>
        <p:spPr>
          <a:xfrm>
            <a:off x="0" y="960480"/>
            <a:ext cx="4786314" cy="6118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pl-PL" sz="1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Wzmocnienie </a:t>
            </a:r>
            <a:r>
              <a:rPr lang="pl-PL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komórek ruchu drogowego poprzez delegowanie czasowe policjantów OPP </a:t>
            </a:r>
            <a:r>
              <a:rPr lang="pl-PL" sz="1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Kielce oraz uzupełnienie wakatów;</a:t>
            </a:r>
            <a:endParaRPr lang="pl-PL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pl-PL" sz="1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Zwiększenie </a:t>
            </a:r>
            <a:r>
              <a:rPr lang="pl-PL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liczby patroli na drogach województwa świętokrzyskiego doraźnie kierując policjantów </a:t>
            </a:r>
            <a:r>
              <a:rPr lang="pl-PL" sz="1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z </a:t>
            </a:r>
            <a:r>
              <a:rPr lang="pl-PL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OPP Kielce, Wydziału Konwojowego KWP </a:t>
            </a:r>
            <a:r>
              <a:rPr lang="pl-PL" sz="1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w </a:t>
            </a:r>
            <a:r>
              <a:rPr lang="pl-PL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Kielcach </a:t>
            </a:r>
            <a:r>
              <a:rPr lang="pl-PL" sz="1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 </a:t>
            </a:r>
            <a:r>
              <a:rPr lang="pl-PL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innych komórek organizacyjnych do pełnienia służby </a:t>
            </a:r>
            <a:r>
              <a:rPr lang="pl-PL" sz="1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 </a:t>
            </a:r>
            <a:r>
              <a:rPr lang="pl-PL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komórkach  ruchu drogowego;</a:t>
            </a:r>
          </a:p>
          <a:p>
            <a:pPr>
              <a:lnSpc>
                <a:spcPct val="100000"/>
              </a:lnSpc>
            </a:pPr>
            <a:endParaRPr lang="pl-PL" sz="1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pl-PL" sz="1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Codzienne </a:t>
            </a:r>
            <a:r>
              <a:rPr lang="pl-PL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kierowanie maksymalnej liczby policjantów ruchu drogowego do pełnienia służby zewnętrznej; </a:t>
            </a:r>
          </a:p>
          <a:p>
            <a:pPr>
              <a:lnSpc>
                <a:spcPct val="100000"/>
              </a:lnSpc>
            </a:pPr>
            <a:endParaRPr lang="pl-PL" sz="1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pl-PL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Ciągłe doskonalenie zawodowe policjantów Ruchu Drogowego i rywalizacja o tytuł „Policjanta Roku Ruchu Drogowego”</a:t>
            </a:r>
          </a:p>
          <a:p>
            <a:pPr>
              <a:lnSpc>
                <a:spcPct val="100000"/>
              </a:lnSpc>
            </a:pPr>
            <a:endParaRPr lang="pl-PL" sz="1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pl-PL" sz="1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Sporządzenie </a:t>
            </a:r>
            <a:r>
              <a:rPr lang="pl-PL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 </a:t>
            </a:r>
            <a:r>
              <a:rPr lang="pl-PL" sz="1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264 </a:t>
            </a:r>
            <a:r>
              <a:rPr lang="pl-PL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wniosków o sprawdzenie kwalifikacji i cofnięcie uprawnień do kierowania na podstawie przepisów art. 114 i art. 140 ustawy prawo </a:t>
            </a:r>
            <a:r>
              <a:rPr lang="pl-PL" sz="1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 </a:t>
            </a:r>
            <a:r>
              <a:rPr lang="pl-PL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ruchu drogowym;</a:t>
            </a:r>
          </a:p>
          <a:p>
            <a:pPr>
              <a:lnSpc>
                <a:spcPct val="100000"/>
              </a:lnSpc>
            </a:pPr>
            <a:r>
              <a:rPr lang="pl-PL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pl-PL" sz="1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Prowadzenie </a:t>
            </a:r>
            <a:r>
              <a:rPr lang="pl-PL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działań profilaktyczno-edukacyjnych przez Wydział Ruchu Drogowego KWP w Kielcach, Komedę Miejską Policji oraz Komendy Powiatowe Policji  w garnizonie świętokrzyskim na rzecz poprawy bezpieczeństwa ruchu drogowego. </a:t>
            </a:r>
          </a:p>
        </p:txBody>
      </p:sp>
      <p:pic>
        <p:nvPicPr>
          <p:cNvPr id="177" name="Picture 2"/>
          <p:cNvPicPr/>
          <p:nvPr/>
        </p:nvPicPr>
        <p:blipFill>
          <a:blip r:embed="rId4"/>
          <a:stretch/>
        </p:blipFill>
        <p:spPr>
          <a:xfrm>
            <a:off x="4929550" y="1000108"/>
            <a:ext cx="4214450" cy="2808000"/>
          </a:xfrm>
          <a:prstGeom prst="rect">
            <a:avLst/>
          </a:prstGeom>
          <a:ln w="9360"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5238" y="4000480"/>
            <a:ext cx="422876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Obraz 3"/>
          <p:cNvPicPr/>
          <p:nvPr/>
        </p:nvPicPr>
        <p:blipFill>
          <a:blip r:embed="rId3"/>
          <a:stretch/>
        </p:blipFill>
        <p:spPr>
          <a:xfrm>
            <a:off x="0" y="0"/>
            <a:ext cx="2293560" cy="837720"/>
          </a:xfrm>
          <a:prstGeom prst="rect">
            <a:avLst/>
          </a:prstGeom>
          <a:ln w="9360">
            <a:noFill/>
          </a:ln>
        </p:spPr>
      </p:pic>
      <p:sp>
        <p:nvSpPr>
          <p:cNvPr id="180" name="CustomShape 1"/>
          <p:cNvSpPr/>
          <p:nvPr/>
        </p:nvSpPr>
        <p:spPr>
          <a:xfrm>
            <a:off x="2195640" y="0"/>
            <a:ext cx="6948000" cy="837720"/>
          </a:xfrm>
          <a:prstGeom prst="rect">
            <a:avLst/>
          </a:prstGeom>
          <a:solidFill>
            <a:srgbClr val="00205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81" name="Obraz 3"/>
          <p:cNvPicPr/>
          <p:nvPr/>
        </p:nvPicPr>
        <p:blipFill>
          <a:blip r:embed="rId3"/>
          <a:stretch/>
        </p:blipFill>
        <p:spPr>
          <a:xfrm>
            <a:off x="0" y="0"/>
            <a:ext cx="2293560" cy="980640"/>
          </a:xfrm>
          <a:prstGeom prst="rect">
            <a:avLst/>
          </a:prstGeom>
          <a:ln w="9360">
            <a:noFill/>
          </a:ln>
        </p:spPr>
      </p:pic>
      <p:sp>
        <p:nvSpPr>
          <p:cNvPr id="182" name="CustomShape 2"/>
          <p:cNvSpPr/>
          <p:nvPr/>
        </p:nvSpPr>
        <p:spPr>
          <a:xfrm>
            <a:off x="2195640" y="0"/>
            <a:ext cx="6948000" cy="980640"/>
          </a:xfrm>
          <a:prstGeom prst="rect">
            <a:avLst/>
          </a:prstGeom>
          <a:solidFill>
            <a:srgbClr val="00205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pl-PL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CustomShape 3"/>
          <p:cNvSpPr/>
          <p:nvPr/>
        </p:nvSpPr>
        <p:spPr>
          <a:xfrm>
            <a:off x="509400" y="981000"/>
            <a:ext cx="8454960" cy="2104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32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Obszary działania Policji garnizonu świętokrzyskiego kierowane do grup szczególnego ryzyka </a:t>
            </a:r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CustomShape 4"/>
          <p:cNvSpPr/>
          <p:nvPr/>
        </p:nvSpPr>
        <p:spPr>
          <a:xfrm>
            <a:off x="4790880" y="3060000"/>
            <a:ext cx="369720" cy="33372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CustomShape 5"/>
          <p:cNvSpPr/>
          <p:nvPr/>
        </p:nvSpPr>
        <p:spPr>
          <a:xfrm flipH="1">
            <a:off x="2632320" y="3225240"/>
            <a:ext cx="1842840" cy="534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4A7EBB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CustomShape 6"/>
          <p:cNvSpPr/>
          <p:nvPr/>
        </p:nvSpPr>
        <p:spPr>
          <a:xfrm flipH="1">
            <a:off x="3837600" y="3633480"/>
            <a:ext cx="664920" cy="1221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4A7EBB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CustomShape 7"/>
          <p:cNvSpPr/>
          <p:nvPr/>
        </p:nvSpPr>
        <p:spPr>
          <a:xfrm>
            <a:off x="5169240" y="3665160"/>
            <a:ext cx="887040" cy="117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4A7EBB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CustomShape 8"/>
          <p:cNvSpPr/>
          <p:nvPr/>
        </p:nvSpPr>
        <p:spPr>
          <a:xfrm>
            <a:off x="5466240" y="3288240"/>
            <a:ext cx="1183680" cy="168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4A7EBB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9"/>
          <p:cNvSpPr/>
          <p:nvPr/>
        </p:nvSpPr>
        <p:spPr>
          <a:xfrm>
            <a:off x="395280" y="3225240"/>
            <a:ext cx="2036880" cy="19227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Niechronieni Uczestnicy Ruchu Drogowego w Szczególności Osoby Starsze</a:t>
            </a:r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CustomShape 10"/>
          <p:cNvSpPr/>
          <p:nvPr/>
        </p:nvSpPr>
        <p:spPr>
          <a:xfrm>
            <a:off x="2701440" y="4938480"/>
            <a:ext cx="1775880" cy="15141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Młodzi Kierowcy</a:t>
            </a:r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CustomShape 11"/>
          <p:cNvSpPr/>
          <p:nvPr/>
        </p:nvSpPr>
        <p:spPr>
          <a:xfrm>
            <a:off x="6204960" y="4854960"/>
            <a:ext cx="2145960" cy="15976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Dzieci i Młodzież </a:t>
            </a:r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CustomShape 12"/>
          <p:cNvSpPr/>
          <p:nvPr/>
        </p:nvSpPr>
        <p:spPr>
          <a:xfrm>
            <a:off x="7018920" y="2959920"/>
            <a:ext cx="1849320" cy="134712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Nietrzeźwi Użytkownicy Dróg</a:t>
            </a:r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Obraz 3"/>
          <p:cNvPicPr/>
          <p:nvPr/>
        </p:nvPicPr>
        <p:blipFill>
          <a:blip r:embed="rId3"/>
          <a:stretch/>
        </p:blipFill>
        <p:spPr>
          <a:xfrm>
            <a:off x="0" y="0"/>
            <a:ext cx="2293560" cy="837720"/>
          </a:xfrm>
          <a:prstGeom prst="rect">
            <a:avLst/>
          </a:prstGeom>
          <a:ln w="9360">
            <a:noFill/>
          </a:ln>
        </p:spPr>
      </p:pic>
      <p:sp>
        <p:nvSpPr>
          <p:cNvPr id="194" name="CustomShape 1"/>
          <p:cNvSpPr/>
          <p:nvPr/>
        </p:nvSpPr>
        <p:spPr>
          <a:xfrm>
            <a:off x="2195640" y="0"/>
            <a:ext cx="6948000" cy="837720"/>
          </a:xfrm>
          <a:prstGeom prst="rect">
            <a:avLst/>
          </a:prstGeom>
          <a:solidFill>
            <a:srgbClr val="00205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95" name="Obraz 3"/>
          <p:cNvPicPr/>
          <p:nvPr/>
        </p:nvPicPr>
        <p:blipFill>
          <a:blip r:embed="rId3"/>
          <a:stretch/>
        </p:blipFill>
        <p:spPr>
          <a:xfrm>
            <a:off x="0" y="0"/>
            <a:ext cx="2293560" cy="980640"/>
          </a:xfrm>
          <a:prstGeom prst="rect">
            <a:avLst/>
          </a:prstGeom>
          <a:ln w="9360">
            <a:noFill/>
          </a:ln>
        </p:spPr>
      </p:pic>
      <p:sp>
        <p:nvSpPr>
          <p:cNvPr id="196" name="CustomShape 2"/>
          <p:cNvSpPr/>
          <p:nvPr/>
        </p:nvSpPr>
        <p:spPr>
          <a:xfrm>
            <a:off x="2195640" y="0"/>
            <a:ext cx="6948000" cy="980640"/>
          </a:xfrm>
          <a:prstGeom prst="rect">
            <a:avLst/>
          </a:prstGeom>
          <a:solidFill>
            <a:srgbClr val="00205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pl-PL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CustomShape 3"/>
          <p:cNvSpPr/>
          <p:nvPr/>
        </p:nvSpPr>
        <p:spPr>
          <a:xfrm>
            <a:off x="0" y="3000372"/>
            <a:ext cx="9143640" cy="1794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l-PL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Działania profilaktyczno-edukacyjne prowadzone są w oparciu o założenia  programu rządowego </a:t>
            </a:r>
            <a:r>
              <a:rPr lang="pl-PL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„Razem Bezpiecznie”</a:t>
            </a:r>
            <a:r>
              <a:rPr lang="pl-PL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oraz  </a:t>
            </a:r>
            <a:r>
              <a:rPr lang="pl-PL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„Bezpieczne Świętokrzyskie”</a:t>
            </a:r>
            <a:r>
              <a:rPr lang="pl-PL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w ramach autorskiego programu profilaktyczno-edukacyjnego KWP w Kielcach pod nazwą </a:t>
            </a:r>
            <a:r>
              <a:rPr lang="pl-PL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„Życie jest zbyt cenne nie zostawiaj go na drodze”</a:t>
            </a:r>
            <a:r>
              <a:rPr lang="pl-PL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oraz z jego podprogramem  </a:t>
            </a:r>
            <a:r>
              <a:rPr lang="pl-PL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„Raz, dwa, trzy, bądź bezpieczny  i Ty”.</a:t>
            </a:r>
            <a:r>
              <a:rPr lang="pl-PL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Realizowane są one zgodnie z harmonogramem działań przy współpracy z podmiotami zewnętrznymi (Wojewódzką Radą Bezpieczeństwa Ruchu Drogowego, WORD, PZMOT, Automobilklubem Kieleckim, Kuratorium Oświaty, Kurią Diecezjalną, KRUS, PIP, Krajowym Centrum BRD), samorządami oraz innymi instytucjami statutowo odpowiedzialnymi za poprawę bezpieczeństwa.</a:t>
            </a:r>
            <a:endParaRPr lang="pl-PL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l-PL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8" name="Picture 3"/>
          <p:cNvPicPr/>
          <p:nvPr/>
        </p:nvPicPr>
        <p:blipFill>
          <a:blip r:embed="rId4" cstate="print"/>
          <a:stretch/>
        </p:blipFill>
        <p:spPr>
          <a:xfrm>
            <a:off x="3240000" y="4842586"/>
            <a:ext cx="2824560" cy="1944000"/>
          </a:xfrm>
          <a:prstGeom prst="rect">
            <a:avLst/>
          </a:prstGeom>
          <a:ln w="9360">
            <a:noFill/>
          </a:ln>
        </p:spPr>
      </p:pic>
      <p:pic>
        <p:nvPicPr>
          <p:cNvPr id="199" name="Picture 6"/>
          <p:cNvPicPr/>
          <p:nvPr/>
        </p:nvPicPr>
        <p:blipFill>
          <a:blip r:embed="rId5"/>
          <a:stretch/>
        </p:blipFill>
        <p:spPr>
          <a:xfrm>
            <a:off x="72000" y="4818106"/>
            <a:ext cx="3075840" cy="1968480"/>
          </a:xfrm>
          <a:prstGeom prst="rect">
            <a:avLst/>
          </a:prstGeom>
          <a:ln w="9360">
            <a:noFill/>
          </a:ln>
        </p:spPr>
      </p:pic>
      <p:pic>
        <p:nvPicPr>
          <p:cNvPr id="200" name="Obraz 199"/>
          <p:cNvPicPr/>
          <p:nvPr/>
        </p:nvPicPr>
        <p:blipFill>
          <a:blip r:embed="rId6"/>
          <a:stretch/>
        </p:blipFill>
        <p:spPr>
          <a:xfrm>
            <a:off x="0" y="1000108"/>
            <a:ext cx="2952000" cy="1967760"/>
          </a:xfrm>
          <a:prstGeom prst="rect">
            <a:avLst/>
          </a:prstGeom>
          <a:ln>
            <a:noFill/>
          </a:ln>
        </p:spPr>
      </p:pic>
      <p:sp>
        <p:nvSpPr>
          <p:cNvPr id="201" name="TextShape 4"/>
          <p:cNvSpPr txBox="1"/>
          <p:nvPr/>
        </p:nvSpPr>
        <p:spPr>
          <a:xfrm>
            <a:off x="3240000" y="1361880"/>
            <a:ext cx="5538960" cy="1302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r>
              <a:rPr lang="pl-PL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Policjanci z Wydziału Ruchu Drogowego Komendy Wojewódzkiej Policji w Kielcach zorganizowali w ramach kampanii ,,</a:t>
            </a:r>
            <a:r>
              <a:rPr lang="pl-PL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Dopnij swoje sprawy”</a:t>
            </a:r>
            <a:r>
              <a:rPr lang="pl-PL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spotkanie profilaktyczno – edukacyjne pn. ,,</a:t>
            </a:r>
            <a:r>
              <a:rPr lang="pl-PL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Pas ratuje życie”</a:t>
            </a:r>
            <a:r>
              <a:rPr lang="pl-PL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. Głównym celem spotkania było podniesienie świadomości w zakresie bezpieczeństwa kierowców, pasażerów,   </a:t>
            </a:r>
            <a:r>
              <a:rPr lang="pl-PL" sz="1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</a:t>
            </a:r>
            <a:r>
              <a:rPr lang="pl-PL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także </a:t>
            </a:r>
            <a:r>
              <a:rPr lang="pl-PL" sz="1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dzieci.</a:t>
            </a:r>
            <a:endParaRPr lang="pl-PL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2" name="Obraz 201"/>
          <p:cNvPicPr/>
          <p:nvPr/>
        </p:nvPicPr>
        <p:blipFill>
          <a:blip r:embed="rId7"/>
          <a:stretch/>
        </p:blipFill>
        <p:spPr>
          <a:xfrm>
            <a:off x="6156234" y="4842586"/>
            <a:ext cx="2916360" cy="194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Obraz 3"/>
          <p:cNvPicPr/>
          <p:nvPr/>
        </p:nvPicPr>
        <p:blipFill>
          <a:blip r:embed="rId3"/>
          <a:stretch/>
        </p:blipFill>
        <p:spPr>
          <a:xfrm>
            <a:off x="0" y="0"/>
            <a:ext cx="2293560" cy="837720"/>
          </a:xfrm>
          <a:prstGeom prst="rect">
            <a:avLst/>
          </a:prstGeom>
          <a:ln w="9360">
            <a:noFill/>
          </a:ln>
        </p:spPr>
      </p:pic>
      <p:sp>
        <p:nvSpPr>
          <p:cNvPr id="204" name="CustomShape 1"/>
          <p:cNvSpPr/>
          <p:nvPr/>
        </p:nvSpPr>
        <p:spPr>
          <a:xfrm>
            <a:off x="2195640" y="0"/>
            <a:ext cx="6948000" cy="837720"/>
          </a:xfrm>
          <a:prstGeom prst="rect">
            <a:avLst/>
          </a:prstGeom>
          <a:solidFill>
            <a:srgbClr val="00205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05" name="Obraz 3"/>
          <p:cNvPicPr/>
          <p:nvPr/>
        </p:nvPicPr>
        <p:blipFill>
          <a:blip r:embed="rId3"/>
          <a:stretch/>
        </p:blipFill>
        <p:spPr>
          <a:xfrm>
            <a:off x="0" y="0"/>
            <a:ext cx="2293560" cy="980640"/>
          </a:xfrm>
          <a:prstGeom prst="rect">
            <a:avLst/>
          </a:prstGeom>
          <a:ln w="9360">
            <a:noFill/>
          </a:ln>
        </p:spPr>
      </p:pic>
      <p:sp>
        <p:nvSpPr>
          <p:cNvPr id="206" name="CustomShape 2"/>
          <p:cNvSpPr/>
          <p:nvPr/>
        </p:nvSpPr>
        <p:spPr>
          <a:xfrm>
            <a:off x="2195640" y="0"/>
            <a:ext cx="6948000" cy="980640"/>
          </a:xfrm>
          <a:prstGeom prst="rect">
            <a:avLst/>
          </a:prstGeom>
          <a:solidFill>
            <a:srgbClr val="00205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pl-PL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CustomShape 3"/>
          <p:cNvSpPr/>
          <p:nvPr/>
        </p:nvSpPr>
        <p:spPr>
          <a:xfrm>
            <a:off x="-19209" y="3895176"/>
            <a:ext cx="4992788" cy="2962823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Finał  Ogólnopolskiego Turnieju Bezpieczeństwa </a:t>
            </a:r>
            <a:r>
              <a:rPr lang="pl-PL" sz="1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 </a:t>
            </a:r>
            <a:r>
              <a:rPr lang="pl-PL" sz="1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Ruchu Drogowym dla Uczniów Szkół Specjalnych </a:t>
            </a:r>
            <a:r>
              <a:rPr lang="pl-PL" sz="1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 </a:t>
            </a:r>
            <a:r>
              <a:rPr lang="pl-PL" sz="1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Specjalnych Ośrodków Szkolno-Wychowawczych  po raz pierwszy w historii odbył się na ziemi świętokrzyskiej, we </a:t>
            </a:r>
            <a:r>
              <a:rPr lang="pl-PL" sz="1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Włoszczowej</a:t>
            </a:r>
            <a:r>
              <a:rPr lang="pl-PL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pl-PL" sz="1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pl-PL" sz="12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l-PL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Laureatami konkursu w klasyfikacji </a:t>
            </a: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szkół </a:t>
            </a:r>
            <a:r>
              <a:rPr lang="pl-PL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gimnazjalnych zostali uczniowie z:</a:t>
            </a:r>
          </a:p>
          <a:p>
            <a:pPr algn="just">
              <a:lnSpc>
                <a:spcPct val="100000"/>
              </a:lnSpc>
            </a:pPr>
            <a:r>
              <a:rPr lang="pl-PL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 </a:t>
            </a: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Ośrodka Szkolno- Wychowawczego we Wschowie, </a:t>
            </a:r>
          </a:p>
          <a:p>
            <a:pPr algn="just">
              <a:lnSpc>
                <a:spcPct val="100000"/>
              </a:lnSpc>
            </a:pP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II - Ośrodka Szkolno-Wychowawczego w Kamieniu Pomorskim,</a:t>
            </a:r>
          </a:p>
          <a:p>
            <a:pPr algn="just">
              <a:lnSpc>
                <a:spcPct val="100000"/>
              </a:lnSpc>
            </a:pPr>
            <a:r>
              <a:rPr lang="pl-PL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III - Szkoła Podstawowa Specjalna </a:t>
            </a: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nr 19 w Kaliszu. </a:t>
            </a:r>
            <a:endParaRPr lang="pl-PL" sz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l-PL" sz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l-PL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Natomiast </a:t>
            </a: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 klasyfikacji szkół podstawowych </a:t>
            </a:r>
            <a:r>
              <a:rPr lang="pl-PL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zostali uczniowie z: I - Ośrodka </a:t>
            </a: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Szkolno- Wychowawczego we Wschowie, </a:t>
            </a:r>
            <a:endParaRPr lang="pl-PL" sz="1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l-PL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II - Ośrodka </a:t>
            </a: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Szkolno-Wychowawczego w Kamieniu </a:t>
            </a:r>
            <a:r>
              <a:rPr lang="pl-PL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Pomorskim,</a:t>
            </a:r>
          </a:p>
          <a:p>
            <a:pPr>
              <a:lnSpc>
                <a:spcPct val="100000"/>
              </a:lnSpc>
            </a:pPr>
            <a:r>
              <a:rPr lang="pl-PL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III - Specjalnego </a:t>
            </a: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Ośrodka Szkolno-Wychowawczego nr 10 we Wrocławiu. </a:t>
            </a:r>
            <a:endParaRPr lang="pl-PL" sz="1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8" name="Obraz 207"/>
          <p:cNvPicPr/>
          <p:nvPr/>
        </p:nvPicPr>
        <p:blipFill>
          <a:blip r:embed="rId4"/>
          <a:stretch/>
        </p:blipFill>
        <p:spPr>
          <a:xfrm>
            <a:off x="-1242" y="980640"/>
            <a:ext cx="4645250" cy="2952416"/>
          </a:xfrm>
          <a:prstGeom prst="rect">
            <a:avLst/>
          </a:prstGeom>
          <a:ln>
            <a:noFill/>
          </a:ln>
        </p:spPr>
      </p:pic>
      <p:pic>
        <p:nvPicPr>
          <p:cNvPr id="209" name="Obraz 208"/>
          <p:cNvPicPr/>
          <p:nvPr/>
        </p:nvPicPr>
        <p:blipFill>
          <a:blip r:embed="rId5"/>
          <a:stretch/>
        </p:blipFill>
        <p:spPr>
          <a:xfrm>
            <a:off x="4967999" y="980640"/>
            <a:ext cx="4124237" cy="2808400"/>
          </a:xfrm>
          <a:prstGeom prst="rect">
            <a:avLst/>
          </a:prstGeom>
          <a:ln>
            <a:noFill/>
          </a:ln>
        </p:spPr>
      </p:pic>
      <p:pic>
        <p:nvPicPr>
          <p:cNvPr id="210" name="Obraz 209"/>
          <p:cNvPicPr/>
          <p:nvPr/>
        </p:nvPicPr>
        <p:blipFill>
          <a:blip r:embed="rId6"/>
          <a:stretch/>
        </p:blipFill>
        <p:spPr>
          <a:xfrm>
            <a:off x="4968000" y="4070120"/>
            <a:ext cx="4176000" cy="2783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3"/>
          <p:cNvGraphicFramePr>
            <a:graphicFrameLocks/>
          </p:cNvGraphicFramePr>
          <p:nvPr/>
        </p:nvGraphicFramePr>
        <p:xfrm>
          <a:off x="0" y="4038600"/>
          <a:ext cx="91440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4" name="Obraz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 dirty="0"/>
          </a:p>
        </p:txBody>
      </p:sp>
      <p:pic>
        <p:nvPicPr>
          <p:cNvPr id="3076" name="Obraz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9393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2195513" y="0"/>
            <a:ext cx="6948487" cy="981075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 dirty="0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143108" y="6429396"/>
            <a:ext cx="43271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900" b="1" dirty="0" smtClean="0"/>
              <a:t>+24</a:t>
            </a:r>
            <a:endParaRPr lang="pl-PL" sz="900" b="1" dirty="0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572000" y="6429396"/>
            <a:ext cx="431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900" b="1" dirty="0" smtClean="0"/>
              <a:t>+12</a:t>
            </a:r>
            <a:endParaRPr lang="pl-PL" sz="900" b="1" dirty="0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6929454" y="6429396"/>
            <a:ext cx="431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900" b="1" dirty="0" smtClean="0"/>
              <a:t>0</a:t>
            </a:r>
            <a:endParaRPr lang="pl-PL" sz="900" b="1" dirty="0"/>
          </a:p>
        </p:txBody>
      </p:sp>
      <p:graphicFrame>
        <p:nvGraphicFramePr>
          <p:cNvPr id="12" name="Chart 2"/>
          <p:cNvGraphicFramePr>
            <a:graphicFrameLocks/>
          </p:cNvGraphicFramePr>
          <p:nvPr/>
        </p:nvGraphicFramePr>
        <p:xfrm>
          <a:off x="0" y="980728"/>
          <a:ext cx="914400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Chart 8"/>
          <p:cNvGraphicFramePr>
            <a:graphicFrameLocks/>
          </p:cNvGraphicFramePr>
          <p:nvPr/>
        </p:nvGraphicFramePr>
        <p:xfrm>
          <a:off x="0" y="4038600"/>
          <a:ext cx="91440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3" name="Chart 4"/>
          <p:cNvGraphicFramePr>
            <a:graphicFrameLocks/>
          </p:cNvGraphicFramePr>
          <p:nvPr/>
        </p:nvGraphicFramePr>
        <p:xfrm>
          <a:off x="0" y="980728"/>
          <a:ext cx="91440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170" name="Group 74"/>
          <p:cNvGraphicFramePr>
            <a:graphicFrameLocks noGrp="1"/>
          </p:cNvGraphicFramePr>
          <p:nvPr/>
        </p:nvGraphicFramePr>
        <p:xfrm>
          <a:off x="539552" y="4365104"/>
          <a:ext cx="8424939" cy="228600"/>
        </p:xfrm>
        <a:graphic>
          <a:graphicData uri="http://schemas.openxmlformats.org/drawingml/2006/table">
            <a:tbl>
              <a:tblPr/>
              <a:tblGrid>
                <a:gridCol w="601058"/>
                <a:gridCol w="604434"/>
                <a:gridCol w="601058"/>
                <a:gridCol w="601058"/>
                <a:gridCol w="601058"/>
                <a:gridCol w="604434"/>
                <a:gridCol w="601058"/>
                <a:gridCol w="597681"/>
                <a:gridCol w="604434"/>
                <a:gridCol w="601058"/>
                <a:gridCol w="601058"/>
                <a:gridCol w="601058"/>
                <a:gridCol w="604434"/>
                <a:gridCol w="601058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+12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098" name="Obraz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 dirty="0"/>
          </a:p>
        </p:txBody>
      </p:sp>
      <p:pic>
        <p:nvPicPr>
          <p:cNvPr id="4100" name="Obraz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29393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2195513" y="0"/>
            <a:ext cx="6948487" cy="981075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Chart 10"/>
          <p:cNvGraphicFramePr>
            <a:graphicFrameLocks/>
          </p:cNvGraphicFramePr>
          <p:nvPr/>
        </p:nvGraphicFramePr>
        <p:xfrm>
          <a:off x="0" y="3861049"/>
          <a:ext cx="9144000" cy="299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176" name="Group 56"/>
          <p:cNvGraphicFramePr>
            <a:graphicFrameLocks noGrp="1"/>
          </p:cNvGraphicFramePr>
          <p:nvPr/>
        </p:nvGraphicFramePr>
        <p:xfrm>
          <a:off x="611562" y="4149080"/>
          <a:ext cx="8532438" cy="228600"/>
        </p:xfrm>
        <a:graphic>
          <a:graphicData uri="http://schemas.openxmlformats.org/drawingml/2006/table">
            <a:tbl>
              <a:tblPr/>
              <a:tblGrid>
                <a:gridCol w="537196"/>
                <a:gridCol w="682935"/>
                <a:gridCol w="610065"/>
                <a:gridCol w="608370"/>
                <a:gridCol w="610065"/>
                <a:gridCol w="610065"/>
                <a:gridCol w="610065"/>
                <a:gridCol w="604982"/>
                <a:gridCol w="610065"/>
                <a:gridCol w="610065"/>
                <a:gridCol w="608370"/>
                <a:gridCol w="610065"/>
                <a:gridCol w="611760"/>
                <a:gridCol w="60837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-3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122" name="Obraz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 dirty="0"/>
          </a:p>
        </p:txBody>
      </p:sp>
      <p:pic>
        <p:nvPicPr>
          <p:cNvPr id="5124" name="Obraz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9393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2195513" y="0"/>
            <a:ext cx="6948487" cy="981075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 dirty="0"/>
          </a:p>
        </p:txBody>
      </p:sp>
      <p:graphicFrame>
        <p:nvGraphicFramePr>
          <p:cNvPr id="53" name="Chart 9"/>
          <p:cNvGraphicFramePr>
            <a:graphicFrameLocks/>
          </p:cNvGraphicFramePr>
          <p:nvPr/>
        </p:nvGraphicFramePr>
        <p:xfrm>
          <a:off x="0" y="980728"/>
          <a:ext cx="914400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Chart 12"/>
          <p:cNvGraphicFramePr>
            <a:graphicFrameLocks/>
          </p:cNvGraphicFramePr>
          <p:nvPr/>
        </p:nvGraphicFramePr>
        <p:xfrm>
          <a:off x="0" y="3933056"/>
          <a:ext cx="9144000" cy="292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157" name="Group 13"/>
          <p:cNvGraphicFramePr>
            <a:graphicFrameLocks noGrp="1"/>
          </p:cNvGraphicFramePr>
          <p:nvPr/>
        </p:nvGraphicFramePr>
        <p:xfrm>
          <a:off x="467544" y="4149080"/>
          <a:ext cx="8496941" cy="228600"/>
        </p:xfrm>
        <a:graphic>
          <a:graphicData uri="http://schemas.openxmlformats.org/drawingml/2006/table">
            <a:tbl>
              <a:tblPr/>
              <a:tblGrid>
                <a:gridCol w="534961"/>
                <a:gridCol w="680094"/>
                <a:gridCol w="607527"/>
                <a:gridCol w="605839"/>
                <a:gridCol w="607527"/>
                <a:gridCol w="607527"/>
                <a:gridCol w="607527"/>
                <a:gridCol w="602465"/>
                <a:gridCol w="607527"/>
                <a:gridCol w="607527"/>
                <a:gridCol w="605839"/>
                <a:gridCol w="607527"/>
                <a:gridCol w="609215"/>
                <a:gridCol w="605839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146" name="Obraz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 dirty="0"/>
          </a:p>
        </p:txBody>
      </p:sp>
      <p:pic>
        <p:nvPicPr>
          <p:cNvPr id="6148" name="Obraz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9393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2195513" y="0"/>
            <a:ext cx="6948487" cy="981075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 dirty="0"/>
          </a:p>
        </p:txBody>
      </p:sp>
      <p:graphicFrame>
        <p:nvGraphicFramePr>
          <p:cNvPr id="53" name="Chart 11"/>
          <p:cNvGraphicFramePr>
            <a:graphicFrameLocks/>
          </p:cNvGraphicFramePr>
          <p:nvPr/>
        </p:nvGraphicFramePr>
        <p:xfrm>
          <a:off x="0" y="980728"/>
          <a:ext cx="914400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 dirty="0"/>
          </a:p>
        </p:txBody>
      </p:sp>
      <p:pic>
        <p:nvPicPr>
          <p:cNvPr id="11268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9393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2195513" y="0"/>
            <a:ext cx="6948487" cy="981075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 dirty="0"/>
          </a:p>
        </p:txBody>
      </p:sp>
      <p:graphicFrame>
        <p:nvGraphicFramePr>
          <p:cNvPr id="9" name="Wykres 8"/>
          <p:cNvGraphicFramePr/>
          <p:nvPr/>
        </p:nvGraphicFramePr>
        <p:xfrm>
          <a:off x="0" y="980728"/>
          <a:ext cx="914400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xmlns="" val="2265988097"/>
              </p:ext>
            </p:extLst>
          </p:nvPr>
        </p:nvGraphicFramePr>
        <p:xfrm>
          <a:off x="0" y="4114800"/>
          <a:ext cx="914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 dirty="0"/>
          </a:p>
        </p:txBody>
      </p:sp>
      <p:pic>
        <p:nvPicPr>
          <p:cNvPr id="12292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9393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2195513" y="0"/>
            <a:ext cx="6948487" cy="981075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 dirty="0"/>
          </a:p>
        </p:txBody>
      </p:sp>
      <p:graphicFrame>
        <p:nvGraphicFramePr>
          <p:cNvPr id="9" name="Wykres 8"/>
          <p:cNvGraphicFramePr/>
          <p:nvPr/>
        </p:nvGraphicFramePr>
        <p:xfrm>
          <a:off x="0" y="980728"/>
          <a:ext cx="914400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xmlns="" val="1217990738"/>
              </p:ext>
            </p:extLst>
          </p:nvPr>
        </p:nvGraphicFramePr>
        <p:xfrm>
          <a:off x="0" y="4114800"/>
          <a:ext cx="914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 b="0" dirty="0">
              <a:solidFill>
                <a:prstClr val="white"/>
              </a:solidFill>
            </a:endParaRPr>
          </a:p>
        </p:txBody>
      </p:sp>
      <p:pic>
        <p:nvPicPr>
          <p:cNvPr id="17412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9393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2195513" y="0"/>
            <a:ext cx="6948487" cy="981075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 b="0" dirty="0">
              <a:solidFill>
                <a:prstClr val="white"/>
              </a:solidFill>
            </a:endParaRPr>
          </a:p>
        </p:txBody>
      </p:sp>
      <p:graphicFrame>
        <p:nvGraphicFramePr>
          <p:cNvPr id="12" name="Wykres 11"/>
          <p:cNvGraphicFramePr/>
          <p:nvPr>
            <p:extLst>
              <p:ext uri="{D42A27DB-BD31-4B8C-83A1-F6EECF244321}">
                <p14:modId xmlns:p14="http://schemas.microsoft.com/office/powerpoint/2010/main" xmlns="" val="545967533"/>
              </p:ext>
            </p:extLst>
          </p:nvPr>
        </p:nvGraphicFramePr>
        <p:xfrm>
          <a:off x="0" y="4114800"/>
          <a:ext cx="914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Wykres 7"/>
          <p:cNvGraphicFramePr/>
          <p:nvPr/>
        </p:nvGraphicFramePr>
        <p:xfrm>
          <a:off x="0" y="1000108"/>
          <a:ext cx="9144000" cy="3171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88563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xmlns="" val="3137767206"/>
              </p:ext>
            </p:extLst>
          </p:nvPr>
        </p:nvGraphicFramePr>
        <p:xfrm>
          <a:off x="0" y="4024085"/>
          <a:ext cx="9144000" cy="2833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9458" name="Obraz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 b="0" dirty="0">
              <a:solidFill>
                <a:prstClr val="white"/>
              </a:solidFill>
            </a:endParaRPr>
          </a:p>
        </p:txBody>
      </p:sp>
      <p:pic>
        <p:nvPicPr>
          <p:cNvPr id="19460" name="Obraz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9393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2195513" y="0"/>
            <a:ext cx="6948487" cy="981075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l-PL" b="0" dirty="0">
              <a:solidFill>
                <a:prstClr val="white"/>
              </a:solidFill>
            </a:endParaRPr>
          </a:p>
        </p:txBody>
      </p:sp>
      <p:graphicFrame>
        <p:nvGraphicFramePr>
          <p:cNvPr id="9" name="Wykres 8"/>
          <p:cNvGraphicFramePr/>
          <p:nvPr>
            <p:extLst>
              <p:ext uri="{D42A27DB-BD31-4B8C-83A1-F6EECF244321}">
                <p14:modId xmlns:p14="http://schemas.microsoft.com/office/powerpoint/2010/main" xmlns="" val="628243653"/>
              </p:ext>
            </p:extLst>
          </p:nvPr>
        </p:nvGraphicFramePr>
        <p:xfrm>
          <a:off x="0" y="980728"/>
          <a:ext cx="9144000" cy="2833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51294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1542</TotalTime>
  <Words>817</Words>
  <Application>Microsoft Office PowerPoint</Application>
  <PresentationFormat>Pokaz na ekranie (4:3)</PresentationFormat>
  <Paragraphs>141</Paragraphs>
  <Slides>15</Slides>
  <Notes>15</Notes>
  <HiddenSlides>0</HiddenSlides>
  <MMClips>0</MMClips>
  <ScaleCrop>false</ScaleCrop>
  <HeadingPairs>
    <vt:vector size="4" baseType="variant">
      <vt:variant>
        <vt:lpstr>Motyw</vt:lpstr>
      </vt:variant>
      <vt:variant>
        <vt:i4>4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Motyw pakietu Office</vt:lpstr>
      <vt:lpstr>3_Motyw pakietu Office</vt:lpstr>
      <vt:lpstr>1_Motyw pakietu Office</vt:lpstr>
      <vt:lpstr>2_Motyw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Artur Putowski</dc:creator>
  <cp:lastModifiedBy>744455</cp:lastModifiedBy>
  <cp:revision>60</cp:revision>
  <cp:lastPrinted>2017-03-28T05:50:24Z</cp:lastPrinted>
  <dcterms:created xsi:type="dcterms:W3CDTF">2016-10-26T08:14:03Z</dcterms:created>
  <dcterms:modified xsi:type="dcterms:W3CDTF">2018-10-11T05:32:16Z</dcterms:modified>
</cp:coreProperties>
</file>