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27"/>
  </p:notesMasterIdLst>
  <p:sldIdLst>
    <p:sldId id="258" r:id="rId3"/>
    <p:sldId id="276" r:id="rId4"/>
    <p:sldId id="297" r:id="rId5"/>
    <p:sldId id="290" r:id="rId6"/>
    <p:sldId id="259" r:id="rId7"/>
    <p:sldId id="269" r:id="rId8"/>
    <p:sldId id="270" r:id="rId9"/>
    <p:sldId id="271" r:id="rId10"/>
    <p:sldId id="278" r:id="rId11"/>
    <p:sldId id="274" r:id="rId12"/>
    <p:sldId id="281" r:id="rId13"/>
    <p:sldId id="280" r:id="rId14"/>
    <p:sldId id="282" r:id="rId15"/>
    <p:sldId id="294" r:id="rId16"/>
    <p:sldId id="295" r:id="rId17"/>
    <p:sldId id="293" r:id="rId18"/>
    <p:sldId id="284" r:id="rId19"/>
    <p:sldId id="267" r:id="rId20"/>
    <p:sldId id="285" r:id="rId21"/>
    <p:sldId id="286" r:id="rId22"/>
    <p:sldId id="287" r:id="rId23"/>
    <p:sldId id="288" r:id="rId24"/>
    <p:sldId id="289" r:id="rId25"/>
    <p:sldId id="273" r:id="rId26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FF"/>
    <a:srgbClr val="660066"/>
    <a:srgbClr val="0066FF"/>
    <a:srgbClr val="B2B2B2"/>
    <a:srgbClr val="FF0000"/>
    <a:srgbClr val="00FF00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163" autoAdjust="0"/>
    <p:restoredTop sz="96582" autoAdjust="0"/>
  </p:normalViewPr>
  <p:slideViewPr>
    <p:cSldViewPr>
      <p:cViewPr>
        <p:scale>
          <a:sx n="100" d="100"/>
          <a:sy n="100" d="100"/>
        </p:scale>
        <p:origin x="-27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F484ED-EDB8-4935-BEE1-25D8691AF17C}" type="datetimeFigureOut">
              <a:rPr lang="pl-PL"/>
              <a:pPr>
                <a:defRPr/>
              </a:pPr>
              <a:t>2016-12-11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963F70-17D7-4463-9CB7-F6EF6CB2BFD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276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5463" algn="l"/>
                <a:tab pos="2692400" algn="l"/>
                <a:tab pos="3590925" algn="l"/>
                <a:tab pos="4487863" algn="l"/>
                <a:tab pos="5387975" algn="l"/>
                <a:tab pos="6286500" algn="l"/>
                <a:tab pos="7183438" algn="l"/>
                <a:tab pos="8081963" algn="l"/>
                <a:tab pos="8978900" algn="l"/>
                <a:tab pos="9877425" algn="l"/>
              </a:tabLst>
              <a:defRPr/>
            </a:pPr>
            <a:fld id="{BC520AA3-04B0-4693-BA9F-3BE310FC10C3}" type="slidenum">
              <a:rPr lang="pl-PL" altLang="pl-PL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96938" algn="l"/>
                  <a:tab pos="1795463" algn="l"/>
                  <a:tab pos="2692400" algn="l"/>
                  <a:tab pos="3590925" algn="l"/>
                  <a:tab pos="4487863" algn="l"/>
                  <a:tab pos="5387975" algn="l"/>
                  <a:tab pos="6286500" algn="l"/>
                  <a:tab pos="7183438" algn="l"/>
                  <a:tab pos="8081963" algn="l"/>
                  <a:tab pos="8978900" algn="l"/>
                  <a:tab pos="9877425" algn="l"/>
                </a:tabLst>
                <a:defRPr/>
              </a:pPr>
              <a:t>1</a:t>
            </a:fld>
            <a:endParaRPr lang="pl-PL" altLang="pl-PL">
              <a:solidFill>
                <a:srgbClr val="000000"/>
              </a:solidFill>
              <a:ea typeface="Microsoft YaHei" pitchFamily="34" charset="-122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115715" name="Symbol zastępczy numeru slajdu 3"/>
          <p:cNvSpPr txBox="1">
            <a:spLocks noGrp="1"/>
          </p:cNvSpPr>
          <p:nvPr/>
        </p:nvSpPr>
        <p:spPr bwMode="auto">
          <a:xfrm>
            <a:off x="3848100" y="9426575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85" tIns="44892" rIns="89785" bIns="44892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7988" algn="l"/>
                <a:tab pos="6402388" algn="l"/>
                <a:tab pos="7316788" algn="l"/>
                <a:tab pos="8231188" algn="l"/>
                <a:tab pos="9145588" algn="l"/>
                <a:tab pos="10059988" algn="l"/>
              </a:tabLst>
            </a:pPr>
            <a:fld id="{3EC35C66-A5E9-4006-A9B0-E99F99E65F65}" type="slidenum">
              <a:rPr lang="pl-PL" altLang="pl-PL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7988" algn="l"/>
                  <a:tab pos="6402388" algn="l"/>
                  <a:tab pos="7316788" algn="l"/>
                  <a:tab pos="8231188" algn="l"/>
                  <a:tab pos="9145588" algn="l"/>
                  <a:tab pos="10059988" algn="l"/>
                </a:tabLst>
              </a:pPr>
              <a:t>10</a:t>
            </a:fld>
            <a:endParaRPr lang="pl-PL" altLang="pl-PL" sz="12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117763" name="Symbol zastępczy numeru slajdu 3"/>
          <p:cNvSpPr txBox="1">
            <a:spLocks noGrp="1"/>
          </p:cNvSpPr>
          <p:nvPr/>
        </p:nvSpPr>
        <p:spPr bwMode="auto">
          <a:xfrm>
            <a:off x="3848100" y="9426575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85" tIns="44892" rIns="89785" bIns="44892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7988" algn="l"/>
                <a:tab pos="6402388" algn="l"/>
                <a:tab pos="7316788" algn="l"/>
                <a:tab pos="8231188" algn="l"/>
                <a:tab pos="9145588" algn="l"/>
                <a:tab pos="10059988" algn="l"/>
              </a:tabLst>
            </a:pPr>
            <a:fld id="{47EBD1C1-FE48-4A45-9575-A052CA26F028}" type="slidenum">
              <a:rPr lang="pl-PL" altLang="pl-PL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7988" algn="l"/>
                  <a:tab pos="6402388" algn="l"/>
                  <a:tab pos="7316788" algn="l"/>
                  <a:tab pos="8231188" algn="l"/>
                  <a:tab pos="9145588" algn="l"/>
                  <a:tab pos="10059988" algn="l"/>
                </a:tabLst>
              </a:pPr>
              <a:t>11</a:t>
            </a:fld>
            <a:endParaRPr lang="pl-PL" altLang="pl-PL" sz="12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119811" name="Symbol zastępczy numeru slajdu 3"/>
          <p:cNvSpPr txBox="1">
            <a:spLocks noGrp="1"/>
          </p:cNvSpPr>
          <p:nvPr/>
        </p:nvSpPr>
        <p:spPr bwMode="auto">
          <a:xfrm>
            <a:off x="3848100" y="9426575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85" tIns="44892" rIns="89785" bIns="44892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7988" algn="l"/>
                <a:tab pos="6402388" algn="l"/>
                <a:tab pos="7316788" algn="l"/>
                <a:tab pos="8231188" algn="l"/>
                <a:tab pos="9145588" algn="l"/>
                <a:tab pos="10059988" algn="l"/>
              </a:tabLst>
            </a:pPr>
            <a:fld id="{6E6AF273-CBC2-46F4-A9A1-CA703F3AF86A}" type="slidenum">
              <a:rPr lang="pl-PL" altLang="pl-PL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7988" algn="l"/>
                  <a:tab pos="6402388" algn="l"/>
                  <a:tab pos="7316788" algn="l"/>
                  <a:tab pos="8231188" algn="l"/>
                  <a:tab pos="9145588" algn="l"/>
                  <a:tab pos="10059988" algn="l"/>
                </a:tabLst>
              </a:pPr>
              <a:t>12</a:t>
            </a:fld>
            <a:endParaRPr lang="pl-PL" altLang="pl-PL" sz="12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121859" name="Symbol zastępczy numeru slajdu 3"/>
          <p:cNvSpPr txBox="1">
            <a:spLocks noGrp="1"/>
          </p:cNvSpPr>
          <p:nvPr/>
        </p:nvSpPr>
        <p:spPr bwMode="auto">
          <a:xfrm>
            <a:off x="3848100" y="9426575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85" tIns="44892" rIns="89785" bIns="44892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7988" algn="l"/>
                <a:tab pos="6402388" algn="l"/>
                <a:tab pos="7316788" algn="l"/>
                <a:tab pos="8231188" algn="l"/>
                <a:tab pos="9145588" algn="l"/>
                <a:tab pos="10059988" algn="l"/>
              </a:tabLst>
            </a:pPr>
            <a:fld id="{6175BF20-F00E-46C8-9A1D-97F5A44F378A}" type="slidenum">
              <a:rPr lang="pl-PL" altLang="pl-PL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7988" algn="l"/>
                  <a:tab pos="6402388" algn="l"/>
                  <a:tab pos="7316788" algn="l"/>
                  <a:tab pos="8231188" algn="l"/>
                  <a:tab pos="9145588" algn="l"/>
                  <a:tab pos="10059988" algn="l"/>
                </a:tabLst>
              </a:pPr>
              <a:t>13</a:t>
            </a:fld>
            <a:endParaRPr lang="pl-PL" altLang="pl-PL" sz="12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27651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tabLst>
                <a:tab pos="0" algn="l"/>
                <a:tab pos="896938" algn="l"/>
                <a:tab pos="1795463" algn="l"/>
                <a:tab pos="2692400" algn="l"/>
                <a:tab pos="3590925" algn="l"/>
                <a:tab pos="4487863" algn="l"/>
                <a:tab pos="5387975" algn="l"/>
                <a:tab pos="6286500" algn="l"/>
                <a:tab pos="7183438" algn="l"/>
                <a:tab pos="8081963" algn="l"/>
                <a:tab pos="8978900" algn="l"/>
                <a:tab pos="9877425" algn="l"/>
              </a:tabLst>
              <a:defRPr/>
            </a:pPr>
            <a:fld id="{750CA451-1190-403F-9BC8-93E4DBBC049D}" type="slidenum">
              <a:rPr lang="pl-PL" altLang="pl-PL" sz="1200">
                <a:solidFill>
                  <a:srgbClr val="000000"/>
                </a:solidFill>
                <a:latin typeface="+mn-lt"/>
                <a:ea typeface="Microsoft YaHei" pitchFamily="34" charset="-122"/>
              </a:rPr>
              <a:pPr algn="r">
                <a:tabLst>
                  <a:tab pos="0" algn="l"/>
                  <a:tab pos="896938" algn="l"/>
                  <a:tab pos="1795463" algn="l"/>
                  <a:tab pos="2692400" algn="l"/>
                  <a:tab pos="3590925" algn="l"/>
                  <a:tab pos="4487863" algn="l"/>
                  <a:tab pos="5387975" algn="l"/>
                  <a:tab pos="6286500" algn="l"/>
                  <a:tab pos="7183438" algn="l"/>
                  <a:tab pos="8081963" algn="l"/>
                  <a:tab pos="8978900" algn="l"/>
                  <a:tab pos="9877425" algn="l"/>
                </a:tabLst>
                <a:defRPr/>
              </a:pPr>
              <a:t>14</a:t>
            </a:fld>
            <a:endParaRPr lang="pl-PL" altLang="pl-PL" sz="1200">
              <a:solidFill>
                <a:srgbClr val="000000"/>
              </a:solidFill>
              <a:latin typeface="+mn-lt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654050" y="4794250"/>
            <a:ext cx="5254625" cy="4543425"/>
          </a:xfrm>
          <a:noFill/>
        </p:spPr>
        <p:txBody>
          <a:bodyPr wrap="square" lIns="92022" tIns="46011" rIns="92022" bIns="46011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46436" name="Symbol zastępczy numeru slajdu 3"/>
          <p:cNvSpPr txBox="1">
            <a:spLocks noGrp="1"/>
          </p:cNvSpPr>
          <p:nvPr/>
        </p:nvSpPr>
        <p:spPr bwMode="auto">
          <a:xfrm>
            <a:off x="3719513" y="9588500"/>
            <a:ext cx="284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22" tIns="46011" rIns="92022" bIns="46011" anchor="b"/>
          <a:lstStyle/>
          <a:p>
            <a:pPr algn="r" defTabSz="920750">
              <a:buClr>
                <a:srgbClr val="000000"/>
              </a:buClr>
              <a:buFont typeface="Times New Roman" pitchFamily="18" charset="0"/>
              <a:buNone/>
            </a:pPr>
            <a:fld id="{40F89CE4-CE8E-4E37-9E9A-2FA9BEA6F684}" type="slidenum">
              <a:rPr lang="pl-PL" altLang="pl-PL" sz="1200"/>
              <a:pPr algn="r" defTabSz="920750">
                <a:buClr>
                  <a:srgbClr val="000000"/>
                </a:buClr>
                <a:buFont typeface="Times New Roman" pitchFamily="18" charset="0"/>
                <a:buNone/>
              </a:pPr>
              <a:t>15</a:t>
            </a:fld>
            <a:endParaRPr lang="pl-PL" altLang="pl-PL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27651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tabLst>
                <a:tab pos="0" algn="l"/>
                <a:tab pos="896938" algn="l"/>
                <a:tab pos="1795463" algn="l"/>
                <a:tab pos="2692400" algn="l"/>
                <a:tab pos="3590925" algn="l"/>
                <a:tab pos="4487863" algn="l"/>
                <a:tab pos="5387975" algn="l"/>
                <a:tab pos="6286500" algn="l"/>
                <a:tab pos="7183438" algn="l"/>
                <a:tab pos="8081963" algn="l"/>
                <a:tab pos="8978900" algn="l"/>
                <a:tab pos="9877425" algn="l"/>
              </a:tabLst>
              <a:defRPr/>
            </a:pPr>
            <a:fld id="{0FA6997B-2E14-4F84-B73E-2A2B2384B5D8}" type="slidenum">
              <a:rPr lang="pl-PL" altLang="pl-PL" sz="1200">
                <a:solidFill>
                  <a:srgbClr val="000000"/>
                </a:solidFill>
                <a:latin typeface="+mn-lt"/>
                <a:ea typeface="Microsoft YaHei" pitchFamily="34" charset="-122"/>
              </a:rPr>
              <a:pPr algn="r">
                <a:tabLst>
                  <a:tab pos="0" algn="l"/>
                  <a:tab pos="896938" algn="l"/>
                  <a:tab pos="1795463" algn="l"/>
                  <a:tab pos="2692400" algn="l"/>
                  <a:tab pos="3590925" algn="l"/>
                  <a:tab pos="4487863" algn="l"/>
                  <a:tab pos="5387975" algn="l"/>
                  <a:tab pos="6286500" algn="l"/>
                  <a:tab pos="7183438" algn="l"/>
                  <a:tab pos="8081963" algn="l"/>
                  <a:tab pos="8978900" algn="l"/>
                  <a:tab pos="9877425" algn="l"/>
                </a:tabLst>
                <a:defRPr/>
              </a:pPr>
              <a:t>16</a:t>
            </a:fld>
            <a:endParaRPr lang="pl-PL" altLang="pl-PL" sz="1200">
              <a:solidFill>
                <a:srgbClr val="000000"/>
              </a:solidFill>
              <a:latin typeface="+mn-lt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123907" name="Symbol zastępczy numeru slajdu 3"/>
          <p:cNvSpPr txBox="1">
            <a:spLocks noGrp="1"/>
          </p:cNvSpPr>
          <p:nvPr/>
        </p:nvSpPr>
        <p:spPr bwMode="auto">
          <a:xfrm>
            <a:off x="3848100" y="9426575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85" tIns="44892" rIns="89785" bIns="44892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7988" algn="l"/>
                <a:tab pos="6402388" algn="l"/>
                <a:tab pos="7316788" algn="l"/>
                <a:tab pos="8231188" algn="l"/>
                <a:tab pos="9145588" algn="l"/>
                <a:tab pos="10059988" algn="l"/>
              </a:tabLst>
            </a:pPr>
            <a:fld id="{DF7F5A9D-3E34-435C-B421-0576749BA0A5}" type="slidenum">
              <a:rPr lang="pl-PL" altLang="pl-PL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7988" algn="l"/>
                  <a:tab pos="6402388" algn="l"/>
                  <a:tab pos="7316788" algn="l"/>
                  <a:tab pos="8231188" algn="l"/>
                  <a:tab pos="9145588" algn="l"/>
                  <a:tab pos="10059988" algn="l"/>
                </a:tabLst>
              </a:pPr>
              <a:t>17</a:t>
            </a:fld>
            <a:endParaRPr lang="pl-PL" altLang="pl-PL" sz="12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125955" name="Symbol zastępczy numeru slajdu 3"/>
          <p:cNvSpPr txBox="1">
            <a:spLocks noGrp="1"/>
          </p:cNvSpPr>
          <p:nvPr/>
        </p:nvSpPr>
        <p:spPr bwMode="auto">
          <a:xfrm>
            <a:off x="3848100" y="9426575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85" tIns="44892" rIns="89785" bIns="44892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7988" algn="l"/>
                <a:tab pos="6402388" algn="l"/>
                <a:tab pos="7316788" algn="l"/>
                <a:tab pos="8231188" algn="l"/>
                <a:tab pos="9145588" algn="l"/>
                <a:tab pos="10059988" algn="l"/>
              </a:tabLst>
            </a:pPr>
            <a:fld id="{9484B2FE-431D-443F-A731-3A635F63E095}" type="slidenum">
              <a:rPr lang="pl-PL" altLang="pl-PL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7988" algn="l"/>
                  <a:tab pos="6402388" algn="l"/>
                  <a:tab pos="7316788" algn="l"/>
                  <a:tab pos="8231188" algn="l"/>
                  <a:tab pos="9145588" algn="l"/>
                  <a:tab pos="10059988" algn="l"/>
                </a:tabLst>
              </a:pPr>
              <a:t>18</a:t>
            </a:fld>
            <a:endParaRPr lang="pl-PL" altLang="pl-PL" sz="12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128003" name="Symbol zastępczy numeru slajdu 3"/>
          <p:cNvSpPr txBox="1">
            <a:spLocks noGrp="1"/>
          </p:cNvSpPr>
          <p:nvPr/>
        </p:nvSpPr>
        <p:spPr bwMode="auto">
          <a:xfrm>
            <a:off x="3848100" y="9426575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85" tIns="44892" rIns="89785" bIns="44892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7988" algn="l"/>
                <a:tab pos="6402388" algn="l"/>
                <a:tab pos="7316788" algn="l"/>
                <a:tab pos="8231188" algn="l"/>
                <a:tab pos="9145588" algn="l"/>
                <a:tab pos="10059988" algn="l"/>
              </a:tabLst>
            </a:pPr>
            <a:fld id="{F91D8CC5-1721-4C0A-8D2C-9C9DFAF5C02C}" type="slidenum">
              <a:rPr lang="pl-PL" altLang="pl-PL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7988" algn="l"/>
                  <a:tab pos="6402388" algn="l"/>
                  <a:tab pos="7316788" algn="l"/>
                  <a:tab pos="8231188" algn="l"/>
                  <a:tab pos="9145588" algn="l"/>
                  <a:tab pos="10059988" algn="l"/>
                </a:tabLst>
              </a:pPr>
              <a:t>19</a:t>
            </a:fld>
            <a:endParaRPr lang="pl-PL" altLang="pl-PL" sz="12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29699" name="Symbol zastępczy numeru slajdu 3"/>
          <p:cNvSpPr txBox="1">
            <a:spLocks noGrp="1"/>
          </p:cNvSpPr>
          <p:nvPr/>
        </p:nvSpPr>
        <p:spPr bwMode="auto">
          <a:xfrm>
            <a:off x="3848100" y="9426575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85" tIns="44892" rIns="89785" bIns="44892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7988" algn="l"/>
                <a:tab pos="6402388" algn="l"/>
                <a:tab pos="7316788" algn="l"/>
                <a:tab pos="8231188" algn="l"/>
                <a:tab pos="9145588" algn="l"/>
                <a:tab pos="10059988" algn="l"/>
              </a:tabLst>
            </a:pPr>
            <a:fld id="{BED2935D-691C-4C9C-8DDC-3034CD1FD808}" type="slidenum">
              <a:rPr lang="pl-PL" altLang="pl-PL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7988" algn="l"/>
                  <a:tab pos="6402388" algn="l"/>
                  <a:tab pos="7316788" algn="l"/>
                  <a:tab pos="8231188" algn="l"/>
                  <a:tab pos="9145588" algn="l"/>
                  <a:tab pos="10059988" algn="l"/>
                </a:tabLst>
              </a:pPr>
              <a:t>2</a:t>
            </a:fld>
            <a:endParaRPr lang="pl-PL" altLang="pl-PL" sz="12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130051" name="Symbol zastępczy numeru slajdu 3"/>
          <p:cNvSpPr txBox="1">
            <a:spLocks noGrp="1"/>
          </p:cNvSpPr>
          <p:nvPr/>
        </p:nvSpPr>
        <p:spPr bwMode="auto">
          <a:xfrm>
            <a:off x="3848100" y="9426575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85" tIns="44892" rIns="89785" bIns="44892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7988" algn="l"/>
                <a:tab pos="6402388" algn="l"/>
                <a:tab pos="7316788" algn="l"/>
                <a:tab pos="8231188" algn="l"/>
                <a:tab pos="9145588" algn="l"/>
                <a:tab pos="10059988" algn="l"/>
              </a:tabLst>
            </a:pPr>
            <a:fld id="{D2F6EF3A-E446-4449-B56F-D015B09D00C8}" type="slidenum">
              <a:rPr lang="pl-PL" altLang="pl-PL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7988" algn="l"/>
                  <a:tab pos="6402388" algn="l"/>
                  <a:tab pos="7316788" algn="l"/>
                  <a:tab pos="8231188" algn="l"/>
                  <a:tab pos="9145588" algn="l"/>
                  <a:tab pos="10059988" algn="l"/>
                </a:tabLst>
              </a:pPr>
              <a:t>20</a:t>
            </a:fld>
            <a:endParaRPr lang="pl-PL" altLang="pl-PL" sz="12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132099" name="Symbol zastępczy numeru slajdu 3"/>
          <p:cNvSpPr txBox="1">
            <a:spLocks noGrp="1"/>
          </p:cNvSpPr>
          <p:nvPr/>
        </p:nvSpPr>
        <p:spPr bwMode="auto">
          <a:xfrm>
            <a:off x="3848100" y="9426575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85" tIns="44892" rIns="89785" bIns="44892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7988" algn="l"/>
                <a:tab pos="6402388" algn="l"/>
                <a:tab pos="7316788" algn="l"/>
                <a:tab pos="8231188" algn="l"/>
                <a:tab pos="9145588" algn="l"/>
                <a:tab pos="10059988" algn="l"/>
              </a:tabLst>
            </a:pPr>
            <a:fld id="{E6D5C2E8-AF00-4D3B-BE94-DE428E56127C}" type="slidenum">
              <a:rPr lang="pl-PL" altLang="pl-PL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7988" algn="l"/>
                  <a:tab pos="6402388" algn="l"/>
                  <a:tab pos="7316788" algn="l"/>
                  <a:tab pos="8231188" algn="l"/>
                  <a:tab pos="9145588" algn="l"/>
                  <a:tab pos="10059988" algn="l"/>
                </a:tabLst>
              </a:pPr>
              <a:t>21</a:t>
            </a:fld>
            <a:endParaRPr lang="pl-PL" altLang="pl-PL" sz="12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134147" name="Symbol zastępczy numeru slajdu 3"/>
          <p:cNvSpPr txBox="1">
            <a:spLocks noGrp="1"/>
          </p:cNvSpPr>
          <p:nvPr/>
        </p:nvSpPr>
        <p:spPr bwMode="auto">
          <a:xfrm>
            <a:off x="3848100" y="9426575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85" tIns="44892" rIns="89785" bIns="44892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7988" algn="l"/>
                <a:tab pos="6402388" algn="l"/>
                <a:tab pos="7316788" algn="l"/>
                <a:tab pos="8231188" algn="l"/>
                <a:tab pos="9145588" algn="l"/>
                <a:tab pos="10059988" algn="l"/>
              </a:tabLst>
            </a:pPr>
            <a:fld id="{910A3CAB-2B4C-4ACA-95D1-8732DFA08349}" type="slidenum">
              <a:rPr lang="pl-PL" altLang="pl-PL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7988" algn="l"/>
                  <a:tab pos="6402388" algn="l"/>
                  <a:tab pos="7316788" algn="l"/>
                  <a:tab pos="8231188" algn="l"/>
                  <a:tab pos="9145588" algn="l"/>
                  <a:tab pos="10059988" algn="l"/>
                </a:tabLst>
              </a:pPr>
              <a:t>22</a:t>
            </a:fld>
            <a:endParaRPr lang="pl-PL" altLang="pl-PL" sz="12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136195" name="Symbol zastępczy numeru slajdu 3"/>
          <p:cNvSpPr txBox="1">
            <a:spLocks noGrp="1"/>
          </p:cNvSpPr>
          <p:nvPr/>
        </p:nvSpPr>
        <p:spPr bwMode="auto">
          <a:xfrm>
            <a:off x="3848100" y="9426575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85" tIns="44892" rIns="89785" bIns="44892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7988" algn="l"/>
                <a:tab pos="6402388" algn="l"/>
                <a:tab pos="7316788" algn="l"/>
                <a:tab pos="8231188" algn="l"/>
                <a:tab pos="9145588" algn="l"/>
                <a:tab pos="10059988" algn="l"/>
              </a:tabLst>
            </a:pPr>
            <a:fld id="{FA2714F1-F676-4DFD-801D-B9935882E331}" type="slidenum">
              <a:rPr lang="pl-PL" altLang="pl-PL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7988" algn="l"/>
                  <a:tab pos="6402388" algn="l"/>
                  <a:tab pos="7316788" algn="l"/>
                  <a:tab pos="8231188" algn="l"/>
                  <a:tab pos="9145588" algn="l"/>
                  <a:tab pos="10059988" algn="l"/>
                </a:tabLst>
              </a:pPr>
              <a:t>23</a:t>
            </a:fld>
            <a:endParaRPr lang="pl-PL" altLang="pl-PL" sz="12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138243" name="Symbol zastępczy numeru slajdu 3"/>
          <p:cNvSpPr txBox="1">
            <a:spLocks noGrp="1"/>
          </p:cNvSpPr>
          <p:nvPr/>
        </p:nvSpPr>
        <p:spPr bwMode="auto">
          <a:xfrm>
            <a:off x="3848100" y="9426575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85" tIns="44892" rIns="89785" bIns="44892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7988" algn="l"/>
                <a:tab pos="6402388" algn="l"/>
                <a:tab pos="7316788" algn="l"/>
                <a:tab pos="8231188" algn="l"/>
                <a:tab pos="9145588" algn="l"/>
                <a:tab pos="10059988" algn="l"/>
              </a:tabLst>
            </a:pPr>
            <a:fld id="{BE3897F1-D7C0-4912-AFCA-905EDD00CEEC}" type="slidenum">
              <a:rPr lang="pl-PL" altLang="pl-PL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7988" algn="l"/>
                  <a:tab pos="6402388" algn="l"/>
                  <a:tab pos="7316788" algn="l"/>
                  <a:tab pos="8231188" algn="l"/>
                  <a:tab pos="9145588" algn="l"/>
                  <a:tab pos="10059988" algn="l"/>
                </a:tabLst>
              </a:pPr>
              <a:t>24</a:t>
            </a:fld>
            <a:endParaRPr lang="pl-PL" altLang="pl-PL" sz="12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27651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tabLst>
                <a:tab pos="0" algn="l"/>
                <a:tab pos="896938" algn="l"/>
                <a:tab pos="1795463" algn="l"/>
                <a:tab pos="2692400" algn="l"/>
                <a:tab pos="3590925" algn="l"/>
                <a:tab pos="4487863" algn="l"/>
                <a:tab pos="5387975" algn="l"/>
                <a:tab pos="6286500" algn="l"/>
                <a:tab pos="7183438" algn="l"/>
                <a:tab pos="8081963" algn="l"/>
                <a:tab pos="8978900" algn="l"/>
                <a:tab pos="9877425" algn="l"/>
              </a:tabLst>
              <a:defRPr/>
            </a:pPr>
            <a:fld id="{55B64093-A45D-4278-B4FA-F6F8BE4849E1}" type="slidenum">
              <a:rPr lang="pl-PL" altLang="pl-PL" sz="1200">
                <a:solidFill>
                  <a:srgbClr val="000000"/>
                </a:solidFill>
                <a:latin typeface="+mn-lt"/>
                <a:ea typeface="Microsoft YaHei" pitchFamily="34" charset="-122"/>
              </a:rPr>
              <a:pPr algn="r">
                <a:tabLst>
                  <a:tab pos="0" algn="l"/>
                  <a:tab pos="896938" algn="l"/>
                  <a:tab pos="1795463" algn="l"/>
                  <a:tab pos="2692400" algn="l"/>
                  <a:tab pos="3590925" algn="l"/>
                  <a:tab pos="4487863" algn="l"/>
                  <a:tab pos="5387975" algn="l"/>
                  <a:tab pos="6286500" algn="l"/>
                  <a:tab pos="7183438" algn="l"/>
                  <a:tab pos="8081963" algn="l"/>
                  <a:tab pos="8978900" algn="l"/>
                  <a:tab pos="9877425" algn="l"/>
                </a:tabLst>
                <a:defRPr/>
              </a:pPr>
              <a:t>3</a:t>
            </a:fld>
            <a:endParaRPr lang="pl-PL" altLang="pl-PL" sz="1200">
              <a:solidFill>
                <a:srgbClr val="000000"/>
              </a:solidFill>
              <a:latin typeface="+mn-lt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27651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tabLst>
                <a:tab pos="0" algn="l"/>
                <a:tab pos="896938" algn="l"/>
                <a:tab pos="1795463" algn="l"/>
                <a:tab pos="2692400" algn="l"/>
                <a:tab pos="3590925" algn="l"/>
                <a:tab pos="4487863" algn="l"/>
                <a:tab pos="5387975" algn="l"/>
                <a:tab pos="6286500" algn="l"/>
                <a:tab pos="7183438" algn="l"/>
                <a:tab pos="8081963" algn="l"/>
                <a:tab pos="8978900" algn="l"/>
                <a:tab pos="9877425" algn="l"/>
              </a:tabLst>
              <a:defRPr/>
            </a:pPr>
            <a:fld id="{ACD9B37D-1588-43CF-A683-0DEBF0A44328}" type="slidenum">
              <a:rPr lang="pl-PL" altLang="pl-PL" sz="1200">
                <a:solidFill>
                  <a:srgbClr val="000000"/>
                </a:solidFill>
                <a:latin typeface="+mn-lt"/>
                <a:ea typeface="Microsoft YaHei" pitchFamily="34" charset="-122"/>
              </a:rPr>
              <a:pPr algn="r">
                <a:tabLst>
                  <a:tab pos="0" algn="l"/>
                  <a:tab pos="896938" algn="l"/>
                  <a:tab pos="1795463" algn="l"/>
                  <a:tab pos="2692400" algn="l"/>
                  <a:tab pos="3590925" algn="l"/>
                  <a:tab pos="4487863" algn="l"/>
                  <a:tab pos="5387975" algn="l"/>
                  <a:tab pos="6286500" algn="l"/>
                  <a:tab pos="7183438" algn="l"/>
                  <a:tab pos="8081963" algn="l"/>
                  <a:tab pos="8978900" algn="l"/>
                  <a:tab pos="9877425" algn="l"/>
                </a:tabLst>
                <a:defRPr/>
              </a:pPr>
              <a:t>4</a:t>
            </a:fld>
            <a:endParaRPr lang="pl-PL" altLang="pl-PL" sz="1200">
              <a:solidFill>
                <a:srgbClr val="000000"/>
              </a:solidFill>
              <a:latin typeface="+mn-lt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3993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5463" algn="l"/>
                <a:tab pos="2692400" algn="l"/>
                <a:tab pos="3590925" algn="l"/>
                <a:tab pos="4487863" algn="l"/>
                <a:tab pos="5387975" algn="l"/>
                <a:tab pos="6286500" algn="l"/>
                <a:tab pos="7183438" algn="l"/>
                <a:tab pos="8081963" algn="l"/>
                <a:tab pos="8978900" algn="l"/>
                <a:tab pos="9877425" algn="l"/>
              </a:tabLst>
              <a:defRPr/>
            </a:pPr>
            <a:fld id="{4EF22234-EEB2-4B06-ACBF-85F38D536BBF}" type="slidenum">
              <a:rPr lang="pl-PL" altLang="pl-PL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96938" algn="l"/>
                  <a:tab pos="1795463" algn="l"/>
                  <a:tab pos="2692400" algn="l"/>
                  <a:tab pos="3590925" algn="l"/>
                  <a:tab pos="4487863" algn="l"/>
                  <a:tab pos="5387975" algn="l"/>
                  <a:tab pos="6286500" algn="l"/>
                  <a:tab pos="7183438" algn="l"/>
                  <a:tab pos="8081963" algn="l"/>
                  <a:tab pos="8978900" algn="l"/>
                  <a:tab pos="9877425" algn="l"/>
                </a:tabLst>
                <a:defRPr/>
              </a:pPr>
              <a:t>5</a:t>
            </a:fld>
            <a:endParaRPr lang="pl-PL" altLang="pl-PL">
              <a:solidFill>
                <a:srgbClr val="000000"/>
              </a:solidFill>
              <a:ea typeface="Microsoft YaHei" pitchFamily="34" charset="-122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107523" name="Symbol zastępczy numeru slajdu 3"/>
          <p:cNvSpPr txBox="1">
            <a:spLocks noGrp="1"/>
          </p:cNvSpPr>
          <p:nvPr/>
        </p:nvSpPr>
        <p:spPr bwMode="auto">
          <a:xfrm>
            <a:off x="3848100" y="9426575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85" tIns="44892" rIns="89785" bIns="44892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7988" algn="l"/>
                <a:tab pos="6402388" algn="l"/>
                <a:tab pos="7316788" algn="l"/>
                <a:tab pos="8231188" algn="l"/>
                <a:tab pos="9145588" algn="l"/>
                <a:tab pos="10059988" algn="l"/>
              </a:tabLst>
            </a:pPr>
            <a:fld id="{27A64260-26DA-4B68-A517-0F3985F8BDA8}" type="slidenum">
              <a:rPr lang="pl-PL" altLang="pl-PL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7988" algn="l"/>
                  <a:tab pos="6402388" algn="l"/>
                  <a:tab pos="7316788" algn="l"/>
                  <a:tab pos="8231188" algn="l"/>
                  <a:tab pos="9145588" algn="l"/>
                  <a:tab pos="10059988" algn="l"/>
                </a:tabLst>
              </a:pPr>
              <a:t>6</a:t>
            </a:fld>
            <a:endParaRPr lang="pl-PL" altLang="pl-PL" sz="12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109571" name="Symbol zastępczy numeru slajdu 3"/>
          <p:cNvSpPr txBox="1">
            <a:spLocks noGrp="1"/>
          </p:cNvSpPr>
          <p:nvPr/>
        </p:nvSpPr>
        <p:spPr bwMode="auto">
          <a:xfrm>
            <a:off x="3848100" y="9426575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85" tIns="44892" rIns="89785" bIns="44892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7988" algn="l"/>
                <a:tab pos="6402388" algn="l"/>
                <a:tab pos="7316788" algn="l"/>
                <a:tab pos="8231188" algn="l"/>
                <a:tab pos="9145588" algn="l"/>
                <a:tab pos="10059988" algn="l"/>
              </a:tabLst>
            </a:pPr>
            <a:fld id="{4537BFF4-8CB0-4667-9AD6-56DF337BCE8D}" type="slidenum">
              <a:rPr lang="pl-PL" altLang="pl-PL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7988" algn="l"/>
                  <a:tab pos="6402388" algn="l"/>
                  <a:tab pos="7316788" algn="l"/>
                  <a:tab pos="8231188" algn="l"/>
                  <a:tab pos="9145588" algn="l"/>
                  <a:tab pos="10059988" algn="l"/>
                </a:tabLst>
              </a:pPr>
              <a:t>7</a:t>
            </a:fld>
            <a:endParaRPr lang="pl-PL" altLang="pl-PL" sz="12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111619" name="Symbol zastępczy numeru slajdu 3"/>
          <p:cNvSpPr txBox="1">
            <a:spLocks noGrp="1"/>
          </p:cNvSpPr>
          <p:nvPr/>
        </p:nvSpPr>
        <p:spPr bwMode="auto">
          <a:xfrm>
            <a:off x="3848100" y="9426575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85" tIns="44892" rIns="89785" bIns="44892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7988" algn="l"/>
                <a:tab pos="6402388" algn="l"/>
                <a:tab pos="7316788" algn="l"/>
                <a:tab pos="8231188" algn="l"/>
                <a:tab pos="9145588" algn="l"/>
                <a:tab pos="10059988" algn="l"/>
              </a:tabLst>
            </a:pPr>
            <a:fld id="{73B9E40C-C5D0-44BB-A8C8-C85E3430439B}" type="slidenum">
              <a:rPr lang="pl-PL" altLang="pl-PL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7988" algn="l"/>
                  <a:tab pos="6402388" algn="l"/>
                  <a:tab pos="7316788" algn="l"/>
                  <a:tab pos="8231188" algn="l"/>
                  <a:tab pos="9145588" algn="l"/>
                  <a:tab pos="10059988" algn="l"/>
                </a:tabLst>
              </a:pPr>
              <a:t>8</a:t>
            </a:fld>
            <a:endParaRPr lang="pl-PL" altLang="pl-PL" sz="12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113667" name="Symbol zastępczy numeru slajdu 3"/>
          <p:cNvSpPr txBox="1">
            <a:spLocks noGrp="1"/>
          </p:cNvSpPr>
          <p:nvPr/>
        </p:nvSpPr>
        <p:spPr bwMode="auto">
          <a:xfrm>
            <a:off x="3848100" y="9426575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85" tIns="44892" rIns="89785" bIns="44892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7988" algn="l"/>
                <a:tab pos="6402388" algn="l"/>
                <a:tab pos="7316788" algn="l"/>
                <a:tab pos="8231188" algn="l"/>
                <a:tab pos="9145588" algn="l"/>
                <a:tab pos="10059988" algn="l"/>
              </a:tabLst>
            </a:pPr>
            <a:fld id="{F4A918C5-0C92-404A-848B-4A12CCF1D189}" type="slidenum">
              <a:rPr lang="pl-PL" altLang="pl-PL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7988" algn="l"/>
                  <a:tab pos="6402388" algn="l"/>
                  <a:tab pos="7316788" algn="l"/>
                  <a:tab pos="8231188" algn="l"/>
                  <a:tab pos="9145588" algn="l"/>
                  <a:tab pos="10059988" algn="l"/>
                </a:tabLst>
              </a:pPr>
              <a:t>9</a:t>
            </a:fld>
            <a:endParaRPr lang="pl-PL" altLang="pl-PL" sz="12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83905-6371-4F17-A8FF-8C13422D81C4}" type="datetimeFigureOut">
              <a:rPr lang="pl-PL"/>
              <a:pPr>
                <a:defRPr/>
              </a:pPr>
              <a:t>2016-12-11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02DA7-1EA4-477C-9DC7-DB150EEEAD2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3321B-C7D5-42BC-AAF8-22B95CC650C7}" type="datetimeFigureOut">
              <a:rPr lang="pl-PL"/>
              <a:pPr>
                <a:defRPr/>
              </a:pPr>
              <a:t>2016-12-11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EE5BE-13EA-4D0D-981C-7129F85BF6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CE693-8D31-44C0-8584-F52FCADB53AA}" type="datetimeFigureOut">
              <a:rPr lang="pl-PL"/>
              <a:pPr>
                <a:defRPr/>
              </a:pPr>
              <a:t>2016-12-11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6E9EC-2F08-48DD-8794-D796B39FE2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1D9A4-3955-4BEC-BEEF-B87D26477411}" type="datetimeFigureOut">
              <a:rPr lang="pl-PL"/>
              <a:pPr>
                <a:defRPr/>
              </a:pPr>
              <a:t>2016-12-11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1D7DF-FC5B-405C-8708-DAC456320D1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D5FDE-4494-411D-BEFF-AB904465D249}" type="datetimeFigureOut">
              <a:rPr lang="pl-PL"/>
              <a:pPr>
                <a:defRPr/>
              </a:pPr>
              <a:t>2016-12-11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72E03-3C4D-41C1-BC6A-93960BDB7A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66DB-F9E6-48D8-94E3-465433201963}" type="datetimeFigureOut">
              <a:rPr lang="pl-PL"/>
              <a:pPr>
                <a:defRPr/>
              </a:pPr>
              <a:t>2016-12-11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3220F-D5BE-4FD3-B72F-8F8CBAAE89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C6FEA-AF06-4F42-B414-3CEB24BC9BDC}" type="datetimeFigureOut">
              <a:rPr lang="pl-PL"/>
              <a:pPr>
                <a:defRPr/>
              </a:pPr>
              <a:t>2016-12-11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5B5B0-C7E9-4F18-8070-DE5BD267AF9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61A4A-FBDC-44FC-93BB-4A9E119522FB}" type="datetimeFigureOut">
              <a:rPr lang="pl-PL"/>
              <a:pPr>
                <a:defRPr/>
              </a:pPr>
              <a:t>2016-12-11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1016-309A-43F1-B28E-062EA8A888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B33C1-97DB-4D3B-B33F-CF4BDF36E95A}" type="datetimeFigureOut">
              <a:rPr lang="pl-PL"/>
              <a:pPr>
                <a:defRPr/>
              </a:pPr>
              <a:t>2016-12-11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02028-1820-4A4A-9C50-28DC38758C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65922-3699-4DA7-8AFE-78F3F526D55B}" type="datetimeFigureOut">
              <a:rPr lang="pl-PL"/>
              <a:pPr>
                <a:defRPr/>
              </a:pPr>
              <a:t>2016-12-11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EEBA7-A177-45EF-86A2-03E178693B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871C6-1D32-4333-82C8-5B15EA1B2C5A}" type="datetimeFigureOut">
              <a:rPr lang="pl-PL"/>
              <a:pPr>
                <a:defRPr/>
              </a:pPr>
              <a:t>2016-12-11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9E8AC-8380-4849-98EE-C4D52BCF2C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C7A4A-C7FE-46FF-9DF8-BE752299A4C5}" type="datetimeFigureOut">
              <a:rPr lang="pl-PL"/>
              <a:pPr>
                <a:defRPr/>
              </a:pPr>
              <a:t>2016-12-11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0B3FB-73E1-49AA-AD40-85F8383F5AB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82399-60B5-406E-8E3D-12F445E78E4A}" type="datetimeFigureOut">
              <a:rPr lang="pl-PL"/>
              <a:pPr>
                <a:defRPr/>
              </a:pPr>
              <a:t>2016-12-11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DDBA7-6D07-4FB4-92FC-5BC5000D32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62091-E9CE-45B9-BE88-4531972E2A4E}" type="datetimeFigureOut">
              <a:rPr lang="pl-PL"/>
              <a:pPr>
                <a:defRPr/>
              </a:pPr>
              <a:t>2016-12-11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543C0-2994-4279-8D85-1283D86BEFC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7F811-70E7-431A-B8CC-2604B81BFB44}" type="datetimeFigureOut">
              <a:rPr lang="pl-PL"/>
              <a:pPr>
                <a:defRPr/>
              </a:pPr>
              <a:t>2016-12-11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2EDA1-DA6B-485F-BBA2-1561898BC62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64A6-3E9A-4BAE-A852-EA8F2431857D}" type="datetimeFigureOut">
              <a:rPr lang="pl-PL"/>
              <a:pPr>
                <a:defRPr/>
              </a:pPr>
              <a:t>2016-12-11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2CAF4-ED9C-4951-AC94-DD17A78E87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4B2CA-3068-43F6-86FE-AD33408BD141}" type="datetimeFigureOut">
              <a:rPr lang="pl-PL"/>
              <a:pPr>
                <a:defRPr/>
              </a:pPr>
              <a:t>2016-12-11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B9880-E658-4624-BCFE-E6493B646F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58D2-2717-42D7-81C9-ABF8B715C3A4}" type="datetimeFigureOut">
              <a:rPr lang="pl-PL"/>
              <a:pPr>
                <a:defRPr/>
              </a:pPr>
              <a:t>2016-12-11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30CA0-6888-4C0A-9D29-21D09960C0A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0F4C8-C12E-4CA7-A6EC-754C306FBF3B}" type="datetimeFigureOut">
              <a:rPr lang="pl-PL"/>
              <a:pPr>
                <a:defRPr/>
              </a:pPr>
              <a:t>2016-12-11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7D5B1-D9B3-445D-9380-6862008E5A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0E6B-3EAF-4C9A-BD4F-D3FB3EC4B13F}" type="datetimeFigureOut">
              <a:rPr lang="pl-PL"/>
              <a:pPr>
                <a:defRPr/>
              </a:pPr>
              <a:t>2016-12-11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B969D-6C5A-4EF3-86F1-DD76CF9974D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C88E5-EC67-4AF1-B5D7-DDFE6280E236}" type="datetimeFigureOut">
              <a:rPr lang="pl-PL"/>
              <a:pPr>
                <a:defRPr/>
              </a:pPr>
              <a:t>2016-12-11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3C1BA-E645-493F-97EB-658BFA8B8AE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89589-8960-44D3-AB58-B8BD5D5E06BC}" type="datetimeFigureOut">
              <a:rPr lang="pl-PL"/>
              <a:pPr>
                <a:defRPr/>
              </a:pPr>
              <a:t>2016-12-11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D2CB1-C512-4EC7-AE6A-2E22F5F79C3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CC44EF-FF31-4062-886F-BD1616E50AD2}" type="datetimeFigureOut">
              <a:rPr lang="pl-PL"/>
              <a:pPr>
                <a:defRPr/>
              </a:pPr>
              <a:t>2016-12-11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3233C1-D798-473C-AC6B-1A818E79F6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331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167A21-CEEC-43BE-8372-93DCD5C40979}" type="datetimeFigureOut">
              <a:rPr lang="pl-PL"/>
              <a:pPr>
                <a:defRPr/>
              </a:pPr>
              <a:t>2016-12-11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62E339-B236-421E-AF96-39F6036E0B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Wykres_programu_Microsoft_Office_Excel9.xls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Wykres_programu_Microsoft_Office_Excel10.xls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Wykres_programu_Microsoft_Office_Excel11.xls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20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Wykres_programu_Microsoft_Office_Excel1.xls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Wykres_programu_Microsoft_Office_Excel2.xls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Wykres_programu_Microsoft_Office_Excel3.xls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Wykres_programu_Microsoft_Office_Excel4.xls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png"/><Relationship Id="rId5" Type="http://schemas.openxmlformats.org/officeDocument/2006/relationships/oleObject" Target="../embeddings/Wykres_programu_Microsoft_Office_Excel5.xls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Wykres_programu_Microsoft_Office_Excel6.xls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Wykres_programu_Microsoft_Office_Excel7.xls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Wykres_programu_Microsoft_Office_Excel8.xls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26627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195513" y="0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26629" name="pole tekstowe 6"/>
          <p:cNvSpPr txBox="1">
            <a:spLocks noChangeArrowheads="1"/>
          </p:cNvSpPr>
          <p:nvPr/>
        </p:nvSpPr>
        <p:spPr bwMode="auto">
          <a:xfrm>
            <a:off x="1258888" y="1833563"/>
            <a:ext cx="69850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pl-PL" altLang="pl-PL" sz="2800" b="1">
              <a:solidFill>
                <a:srgbClr val="000000"/>
              </a:solidFill>
            </a:endParaRPr>
          </a:p>
        </p:txBody>
      </p:sp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1052513"/>
            <a:ext cx="48291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er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2708275"/>
            <a:ext cx="39592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pole tekstowe 1"/>
          <p:cNvSpPr txBox="1">
            <a:spLocks noChangeArrowheads="1"/>
          </p:cNvSpPr>
          <p:nvPr/>
        </p:nvSpPr>
        <p:spPr bwMode="auto">
          <a:xfrm>
            <a:off x="611188" y="5300663"/>
            <a:ext cx="7994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/>
              <a:t>BEZPIECZEŃSTWO W RUCHU DROGOWYM </a:t>
            </a:r>
          </a:p>
          <a:p>
            <a:pPr algn="ctr"/>
            <a:r>
              <a:rPr lang="pl-PL" sz="2000" b="1"/>
              <a:t>W GARNIZONIE ŚWIETOKRZYSKIM</a:t>
            </a:r>
            <a:r>
              <a:rPr lang="pl-PL" sz="2000" b="1">
                <a:latin typeface="Calibri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114691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195513" y="0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1600" b="1">
                <a:solidFill>
                  <a:srgbClr val="FFFFFF"/>
                </a:solidFill>
                <a:latin typeface="Arial" charset="0"/>
                <a:cs typeface="Arial" charset="0"/>
              </a:rPr>
              <a:t>LICZBA ZDARZEŃ DROGOWYCH Z UDZIAŁEM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1600" b="1">
                <a:solidFill>
                  <a:srgbClr val="FFFFFF"/>
                </a:solidFill>
                <a:latin typeface="Arial" charset="0"/>
                <a:cs typeface="Arial" charset="0"/>
              </a:rPr>
              <a:t>NIECHRONIONYCH UCZESTNIKÓW RUCHU DROGOWEGO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1600" b="1">
                <a:solidFill>
                  <a:srgbClr val="FFFFFF"/>
                </a:solidFill>
                <a:latin typeface="Arial" charset="0"/>
                <a:cs typeface="Arial" charset="0"/>
              </a:rPr>
              <a:t>W LATACH 2010-2016</a:t>
            </a:r>
          </a:p>
        </p:txBody>
      </p:sp>
      <p:graphicFrame>
        <p:nvGraphicFramePr>
          <p:cNvPr id="74025" name="Group 297"/>
          <p:cNvGraphicFramePr>
            <a:graphicFrameLocks noGrp="1"/>
          </p:cNvGraphicFramePr>
          <p:nvPr/>
        </p:nvGraphicFramePr>
        <p:xfrm>
          <a:off x="0" y="981075"/>
          <a:ext cx="9163050" cy="5876925"/>
        </p:xfrm>
        <a:graphic>
          <a:graphicData uri="http://schemas.openxmlformats.org/drawingml/2006/table">
            <a:tbl>
              <a:tblPr/>
              <a:tblGrid>
                <a:gridCol w="963613"/>
                <a:gridCol w="871537"/>
                <a:gridCol w="590550"/>
                <a:gridCol w="44450"/>
                <a:gridCol w="320675"/>
                <a:gridCol w="1008063"/>
                <a:gridCol w="1008062"/>
                <a:gridCol w="1008063"/>
                <a:gridCol w="1008062"/>
                <a:gridCol w="1008063"/>
                <a:gridCol w="1331912"/>
              </a:tblGrid>
              <a:tr h="620713"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ZDARZEŃ DROGOWYCH Z UDZIAŁEM ROWERZYSTÓW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492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2011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Stan na 23.11.2016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WYPADKI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116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151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155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ZABICI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RANNI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KOLIZJE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146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190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WYPADKÓW ŚMIERTELNYCH Z UDZIAŁEM PIESZYCH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476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2011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Stan na 23.11.2016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WYPADKI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75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ZABICI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76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7839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195513" y="0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1600" b="1">
                <a:solidFill>
                  <a:srgbClr val="FFFFFF"/>
                </a:solidFill>
                <a:latin typeface="Arial" charset="0"/>
                <a:cs typeface="Arial" charset="0"/>
              </a:rPr>
              <a:t>DYNAMIKA ZDARZEŃ DROGOWYCH  I ICH SKUTKÓW 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1600" b="1">
                <a:solidFill>
                  <a:srgbClr val="FFFFFF"/>
                </a:solidFill>
                <a:latin typeface="Arial" charset="0"/>
                <a:cs typeface="Arial" charset="0"/>
              </a:rPr>
              <a:t>WEDŁUG RODZAJU DRÓG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1600" b="1">
                <a:solidFill>
                  <a:srgbClr val="FFFFFF"/>
                </a:solidFill>
                <a:latin typeface="Arial" charset="0"/>
                <a:cs typeface="Arial" charset="0"/>
              </a:rPr>
              <a:t>W OKRESIE 1 STYCZEŃ – 23 LISTOPADA 2016 / 2015 r. [%]</a:t>
            </a:r>
          </a:p>
        </p:txBody>
      </p:sp>
      <p:graphicFrame>
        <p:nvGraphicFramePr>
          <p:cNvPr id="77836" name="Object 12"/>
          <p:cNvGraphicFramePr>
            <a:graphicFrameLocks noChangeAspect="1"/>
          </p:cNvGraphicFramePr>
          <p:nvPr/>
        </p:nvGraphicFramePr>
        <p:xfrm>
          <a:off x="0" y="981075"/>
          <a:ext cx="9144000" cy="4032250"/>
        </p:xfrm>
        <a:graphic>
          <a:graphicData uri="http://schemas.openxmlformats.org/presentationml/2006/ole">
            <p:oleObj spid="_x0000_s77836" name="Wykres" r:id="rId5" imgW="4438554" imgH="2428920" progId="Excel.Chart.8">
              <p:embed/>
            </p:oleObj>
          </a:graphicData>
        </a:graphic>
      </p:graphicFrame>
      <p:graphicFrame>
        <p:nvGraphicFramePr>
          <p:cNvPr id="77930" name="Group 106"/>
          <p:cNvGraphicFramePr>
            <a:graphicFrameLocks noGrp="1"/>
          </p:cNvGraphicFramePr>
          <p:nvPr/>
        </p:nvGraphicFramePr>
        <p:xfrm>
          <a:off x="0" y="4905375"/>
          <a:ext cx="9144000" cy="1954213"/>
        </p:xfrm>
        <a:graphic>
          <a:graphicData uri="http://schemas.openxmlformats.org/drawingml/2006/table">
            <a:tbl>
              <a:tblPr/>
              <a:tblGrid>
                <a:gridCol w="2300288"/>
                <a:gridCol w="855662"/>
                <a:gridCol w="855663"/>
                <a:gridCol w="855662"/>
                <a:gridCol w="855663"/>
                <a:gridCol w="855662"/>
                <a:gridCol w="855663"/>
                <a:gridCol w="795337"/>
                <a:gridCol w="914400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WYPA</a:t>
                      </a: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KI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ZABICI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RANNI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KOLIZJE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2015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2016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2015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2016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2015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2016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2015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2016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DROGA GMINNA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197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183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229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212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2210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2237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DROGA KRAJOWA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274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304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35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34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371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426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2076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2336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DROGA POWIATOWA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405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413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500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504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2717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2802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DROGA WOJEW</a:t>
                      </a: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Ó</a:t>
                      </a: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DZKA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303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283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382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341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1794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1936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DROGA INNA 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17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19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462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841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OG</a:t>
                      </a: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Ó</a:t>
                      </a: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ŁEM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1187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1200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84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94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1490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1502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9259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10152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89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5891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195513" y="0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1600" b="1">
                <a:solidFill>
                  <a:srgbClr val="FFFFFF"/>
                </a:solidFill>
                <a:latin typeface="Arial" charset="0"/>
                <a:cs typeface="Arial" charset="0"/>
              </a:rPr>
              <a:t>DYNAMIKA WYPADKÓW DROGOWYCH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1600" b="1">
                <a:solidFill>
                  <a:srgbClr val="FFFFFF"/>
                </a:solidFill>
                <a:latin typeface="Arial" charset="0"/>
                <a:cs typeface="Arial" charset="0"/>
              </a:rPr>
              <a:t>WEDŁUG RODZAJU UŻYTKOWNIKA DROGI  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1600" b="1">
                <a:solidFill>
                  <a:srgbClr val="FFFFFF"/>
                </a:solidFill>
                <a:latin typeface="Arial" charset="0"/>
                <a:cs typeface="Arial" charset="0"/>
              </a:rPr>
              <a:t>W OKRESIE 1 STYCZEŃ – 23 LISTOPADA 2016 / 2015 r. [%]</a:t>
            </a:r>
          </a:p>
        </p:txBody>
      </p:sp>
      <p:graphicFrame>
        <p:nvGraphicFramePr>
          <p:cNvPr id="75888" name="Object 112"/>
          <p:cNvGraphicFramePr>
            <a:graphicFrameLocks noChangeAspect="1"/>
          </p:cNvGraphicFramePr>
          <p:nvPr/>
        </p:nvGraphicFramePr>
        <p:xfrm>
          <a:off x="0" y="981075"/>
          <a:ext cx="9144000" cy="4032250"/>
        </p:xfrm>
        <a:graphic>
          <a:graphicData uri="http://schemas.openxmlformats.org/presentationml/2006/ole">
            <p:oleObj spid="_x0000_s75888" name="Wykres" r:id="rId5" imgW="8848745" imgH="4105350" progId="Excel.Chart.8">
              <p:embed/>
            </p:oleObj>
          </a:graphicData>
        </a:graphic>
      </p:graphicFrame>
      <p:graphicFrame>
        <p:nvGraphicFramePr>
          <p:cNvPr id="76133" name="Group 357"/>
          <p:cNvGraphicFramePr>
            <a:graphicFrameLocks noGrp="1"/>
          </p:cNvGraphicFramePr>
          <p:nvPr/>
        </p:nvGraphicFramePr>
        <p:xfrm>
          <a:off x="0" y="4902200"/>
          <a:ext cx="9144000" cy="1955800"/>
        </p:xfrm>
        <a:graphic>
          <a:graphicData uri="http://schemas.openxmlformats.org/drawingml/2006/table">
            <a:tbl>
              <a:tblPr/>
              <a:tblGrid>
                <a:gridCol w="4298950"/>
                <a:gridCol w="1211263"/>
                <a:gridCol w="1212850"/>
                <a:gridCol w="1209675"/>
                <a:gridCol w="1211262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ZABICI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RANNI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2015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2016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2015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2016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PIESI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35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34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217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232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ROWERZYŚCI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12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12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120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137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MOTOROWERZYŚCI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81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74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MOTOCYKLIŚCI 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65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63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UŻYTKOWNICY POZOSTAŁYCH POJAZD</a:t>
                      </a: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Ó</a:t>
                      </a: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W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29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38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1007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996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OG</a:t>
                      </a: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Ó</a:t>
                      </a: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ŁEM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84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94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1490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charset="0"/>
                        </a:rPr>
                        <a:t>1502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7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81929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195513" y="0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1600" b="1">
                <a:solidFill>
                  <a:srgbClr val="FFFFFF"/>
                </a:solidFill>
                <a:latin typeface="Arial" charset="0"/>
                <a:cs typeface="Arial" charset="0"/>
              </a:rPr>
              <a:t>DYNAMIKA WYPADKÓW DROGOWYCH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1600" b="1">
                <a:solidFill>
                  <a:srgbClr val="FFFFFF"/>
                </a:solidFill>
                <a:latin typeface="Arial" charset="0"/>
                <a:cs typeface="Arial" charset="0"/>
              </a:rPr>
              <a:t>WEDŁUG WIEKU UŻYTKOWNIKA DROGI  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1600" b="1">
                <a:solidFill>
                  <a:srgbClr val="FFFFFF"/>
                </a:solidFill>
                <a:latin typeface="Arial" charset="0"/>
                <a:cs typeface="Arial" charset="0"/>
              </a:rPr>
              <a:t>W OKRESIE 1 STYCZEŃ – 23 LISTOPADA 2016 / 2015 r. [%]</a:t>
            </a:r>
          </a:p>
        </p:txBody>
      </p:sp>
      <p:graphicFrame>
        <p:nvGraphicFramePr>
          <p:cNvPr id="81926" name="Object 6"/>
          <p:cNvGraphicFramePr>
            <a:graphicFrameLocks noChangeAspect="1"/>
          </p:cNvGraphicFramePr>
          <p:nvPr/>
        </p:nvGraphicFramePr>
        <p:xfrm>
          <a:off x="0" y="981075"/>
          <a:ext cx="9144000" cy="3527425"/>
        </p:xfrm>
        <a:graphic>
          <a:graphicData uri="http://schemas.openxmlformats.org/presentationml/2006/ole">
            <p:oleObj spid="_x0000_s81926" name="Wykres" r:id="rId5" imgW="8848745" imgH="4105350" progId="Excel.Chart.8">
              <p:embed/>
            </p:oleObj>
          </a:graphicData>
        </a:graphic>
      </p:graphicFrame>
      <p:graphicFrame>
        <p:nvGraphicFramePr>
          <p:cNvPr id="82019" name="Group 99"/>
          <p:cNvGraphicFramePr>
            <a:graphicFrameLocks noGrp="1"/>
          </p:cNvGraphicFramePr>
          <p:nvPr/>
        </p:nvGraphicFramePr>
        <p:xfrm>
          <a:off x="0" y="4429125"/>
          <a:ext cx="9144000" cy="2438400"/>
        </p:xfrm>
        <a:graphic>
          <a:graphicData uri="http://schemas.openxmlformats.org/drawingml/2006/table">
            <a:tbl>
              <a:tblPr/>
              <a:tblGrid>
                <a:gridCol w="1338263"/>
                <a:gridCol w="1300162"/>
                <a:gridCol w="1301750"/>
                <a:gridCol w="1300163"/>
                <a:gridCol w="1301750"/>
                <a:gridCol w="1300162"/>
                <a:gridCol w="1301750"/>
              </a:tblGrid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WYPA</a:t>
                      </a: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KI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ZABICI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RANNI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WIEK 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2015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2016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2015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2016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2015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2016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0-6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37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54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39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63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7-14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79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97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85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115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15-17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66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76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65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77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18-24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377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380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10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265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235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25-39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604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629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11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410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370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40-59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550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566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33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337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351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60 plus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362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386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39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289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287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OG</a:t>
                      </a: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Ó</a:t>
                      </a: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ŁEM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1187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1200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84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94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1490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itchFamily="34" charset="0"/>
                          <a:cs typeface="Arial" charset="0"/>
                        </a:rPr>
                        <a:t>1502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143364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195513" y="0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1700" b="1">
                <a:solidFill>
                  <a:srgbClr val="FFFFFF"/>
                </a:solidFill>
                <a:latin typeface="Arial" charset="0"/>
                <a:cs typeface="Arial" charset="0"/>
              </a:rPr>
              <a:t>GŁÓWNE PRZYCZYNY WYPADKÓW DROGOWYCH </a:t>
            </a:r>
          </a:p>
        </p:txBody>
      </p:sp>
      <p:sp>
        <p:nvSpPr>
          <p:cNvPr id="143366" name="pole tekstowe 6"/>
          <p:cNvSpPr txBox="1">
            <a:spLocks noChangeArrowheads="1"/>
          </p:cNvSpPr>
          <p:nvPr/>
        </p:nvSpPr>
        <p:spPr bwMode="auto">
          <a:xfrm>
            <a:off x="1258888" y="1833563"/>
            <a:ext cx="69850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pl-PL" altLang="pl-PL" sz="2800" b="1">
              <a:solidFill>
                <a:srgbClr val="000000"/>
              </a:solidFill>
            </a:endParaRPr>
          </a:p>
        </p:txBody>
      </p:sp>
      <p:pic>
        <p:nvPicPr>
          <p:cNvPr id="143367" name="Picture 3" descr="834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0" y="815975"/>
            <a:ext cx="9144000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9" name="Picture 5" descr="policja_tasma_2"/>
          <p:cNvPicPr>
            <a:picLocks noChangeAspect="1" noChangeArrowheads="1"/>
          </p:cNvPicPr>
          <p:nvPr/>
        </p:nvPicPr>
        <p:blipFill>
          <a:blip r:embed="rId5" cstate="print"/>
          <a:srcRect t="57965" b="18604"/>
          <a:stretch>
            <a:fillRect/>
          </a:stretch>
        </p:blipFill>
        <p:spPr bwMode="auto">
          <a:xfrm rot="-138956">
            <a:off x="0" y="3860800"/>
            <a:ext cx="9144000" cy="962025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57982" y="5296198"/>
            <a:ext cx="9026599" cy="1200328"/>
          </a:xfrm>
          <a:prstGeom prst="rect">
            <a:avLst/>
          </a:prstGeom>
          <a:solidFill>
            <a:schemeClr val="dk1">
              <a:alpha val="31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l-PL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NIESTOSOWANIE SIĘ DO SYGNALIZACJI ŚWIETLNEJ</a:t>
            </a:r>
          </a:p>
        </p:txBody>
      </p:sp>
      <p:sp>
        <p:nvSpPr>
          <p:cNvPr id="8" name="Prostokąt 7"/>
          <p:cNvSpPr/>
          <p:nvPr/>
        </p:nvSpPr>
        <p:spPr>
          <a:xfrm>
            <a:off x="62312" y="962318"/>
            <a:ext cx="8971750" cy="646331"/>
          </a:xfrm>
          <a:prstGeom prst="rect">
            <a:avLst/>
          </a:prstGeom>
          <a:solidFill>
            <a:schemeClr val="dk1">
              <a:alpha val="31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l-PL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GRZECHY PIESZYCH</a:t>
            </a:r>
          </a:p>
        </p:txBody>
      </p:sp>
      <p:sp>
        <p:nvSpPr>
          <p:cNvPr id="6" name="Prostokąt 5"/>
          <p:cNvSpPr/>
          <p:nvPr/>
        </p:nvSpPr>
        <p:spPr>
          <a:xfrm>
            <a:off x="62638" y="2045990"/>
            <a:ext cx="9018724" cy="1200329"/>
          </a:xfrm>
          <a:prstGeom prst="rect">
            <a:avLst/>
          </a:prstGeom>
          <a:solidFill>
            <a:schemeClr val="dk1">
              <a:alpha val="31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l-PL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WCHODZENIE BEZPOSREDNIO POD NADJEŻDŻAJĄCY POJAZD</a:t>
            </a:r>
          </a:p>
        </p:txBody>
      </p:sp>
      <p:sp>
        <p:nvSpPr>
          <p:cNvPr id="4" name="Prostokąt 3"/>
          <p:cNvSpPr/>
          <p:nvPr/>
        </p:nvSpPr>
        <p:spPr>
          <a:xfrm>
            <a:off x="58908" y="3625850"/>
            <a:ext cx="9022234" cy="1200329"/>
          </a:xfrm>
          <a:prstGeom prst="rect">
            <a:avLst/>
          </a:prstGeom>
          <a:solidFill>
            <a:schemeClr val="dk1">
              <a:alpha val="31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l-PL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CHODZENIE NIEWŁAŚCIWĄ STRONĄ DROGI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8"/>
          <p:cNvSpPr>
            <a:spLocks noChangeArrowheads="1"/>
          </p:cNvSpPr>
          <p:nvPr/>
        </p:nvSpPr>
        <p:spPr bwMode="grayWhite">
          <a:xfrm flipV="1">
            <a:off x="25400" y="5805488"/>
            <a:ext cx="9144000" cy="936625"/>
          </a:xfrm>
          <a:prstGeom prst="rect">
            <a:avLst/>
          </a:prstGeom>
          <a:solidFill>
            <a:srgbClr val="FF0000"/>
          </a:solidFill>
          <a:ln w="762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l-PL" altLang="pl-PL"/>
          </a:p>
        </p:txBody>
      </p:sp>
      <p:pic>
        <p:nvPicPr>
          <p:cNvPr id="29698" name="Picture 7" descr="get_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50" y="1412875"/>
            <a:ext cx="31686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miej_odblaski"/>
          <p:cNvPicPr>
            <a:picLocks noChangeAspect="1" noChangeArrowheads="1"/>
          </p:cNvPicPr>
          <p:nvPr/>
        </p:nvPicPr>
        <p:blipFill rotWithShape="1">
          <a:blip r:embed="rId4" cstate="print">
            <a:lum contrast="60000"/>
            <a:extLst/>
          </a:blip>
          <a:srcRect t="28622" b="18948"/>
          <a:stretch/>
        </p:blipFill>
        <p:spPr bwMode="auto">
          <a:xfrm>
            <a:off x="11676" y="4185583"/>
            <a:ext cx="9142412" cy="161968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sp>
        <p:nvSpPr>
          <p:cNvPr id="145413" name="Rectangle 4"/>
          <p:cNvSpPr>
            <a:spLocks noChangeArrowheads="1"/>
          </p:cNvSpPr>
          <p:nvPr/>
        </p:nvSpPr>
        <p:spPr bwMode="auto">
          <a:xfrm>
            <a:off x="3132138" y="1196975"/>
            <a:ext cx="6011862" cy="3109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Wingdings" pitchFamily="2" charset="2"/>
              <a:buNone/>
            </a:pPr>
            <a:r>
              <a:rPr lang="pl-PL" altLang="pl-PL" b="1"/>
              <a:t>W nocy pieszy ubrany w</a:t>
            </a:r>
            <a:r>
              <a:rPr lang="pl-PL" altLang="pl-PL" b="1">
                <a:solidFill>
                  <a:srgbClr val="FF0000"/>
                </a:solidFill>
              </a:rPr>
              <a:t> ciemny strój</a:t>
            </a:r>
            <a:r>
              <a:rPr lang="pl-PL" altLang="pl-PL" b="1"/>
              <a:t> </a:t>
            </a:r>
          </a:p>
          <a:p>
            <a:pPr algn="ctr">
              <a:buClr>
                <a:srgbClr val="000000"/>
              </a:buClr>
              <a:buFont typeface="Wingdings" pitchFamily="2" charset="2"/>
              <a:buNone/>
            </a:pPr>
            <a:r>
              <a:rPr lang="pl-PL" altLang="pl-PL" b="1"/>
              <a:t>jest widziany przez kierującego samochodem </a:t>
            </a:r>
          </a:p>
          <a:p>
            <a:pPr algn="ctr">
              <a:buClr>
                <a:srgbClr val="000000"/>
              </a:buClr>
              <a:buFont typeface="Wingdings" pitchFamily="2" charset="2"/>
              <a:buNone/>
            </a:pPr>
            <a:r>
              <a:rPr lang="pl-PL" altLang="pl-PL" b="1"/>
              <a:t>z odległości około </a:t>
            </a:r>
            <a:r>
              <a:rPr lang="pl-PL" altLang="pl-PL" sz="2400" b="1">
                <a:solidFill>
                  <a:srgbClr val="FFFF00"/>
                </a:solidFill>
              </a:rPr>
              <a:t>20 - 30 metrów</a:t>
            </a:r>
          </a:p>
          <a:p>
            <a:pPr algn="ctr">
              <a:buClr>
                <a:srgbClr val="000000"/>
              </a:buClr>
              <a:buFont typeface="Wingdings" pitchFamily="2" charset="2"/>
              <a:buNone/>
            </a:pPr>
            <a:endParaRPr lang="pl-PL" altLang="pl-PL" b="1">
              <a:solidFill>
                <a:srgbClr val="FFFF00"/>
              </a:solidFill>
            </a:endParaRPr>
          </a:p>
          <a:p>
            <a:pPr algn="ctr">
              <a:buClr>
                <a:srgbClr val="000000"/>
              </a:buClr>
              <a:buFont typeface="Wingdings" pitchFamily="2" charset="2"/>
              <a:buNone/>
            </a:pPr>
            <a:endParaRPr lang="pl-PL" altLang="pl-PL" b="1">
              <a:solidFill>
                <a:srgbClr val="FF0000"/>
              </a:solidFill>
            </a:endParaRPr>
          </a:p>
          <a:p>
            <a:pPr algn="ctr">
              <a:buClr>
                <a:srgbClr val="000000"/>
              </a:buClr>
              <a:buFont typeface="Wingdings" pitchFamily="2" charset="2"/>
              <a:buNone/>
            </a:pPr>
            <a:r>
              <a:rPr lang="pl-PL" altLang="pl-PL" b="1"/>
              <a:t> Jeśli ma na sobie </a:t>
            </a:r>
            <a:r>
              <a:rPr lang="pl-PL" altLang="pl-PL" b="1">
                <a:solidFill>
                  <a:srgbClr val="FF0000"/>
                </a:solidFill>
              </a:rPr>
              <a:t>jasne ubranie – </a:t>
            </a:r>
            <a:r>
              <a:rPr lang="pl-PL" altLang="pl-PL" b="1">
                <a:solidFill>
                  <a:srgbClr val="CC0000"/>
                </a:solidFill>
              </a:rPr>
              <a:t>z</a:t>
            </a:r>
            <a:r>
              <a:rPr lang="pl-PL" altLang="pl-PL" b="1">
                <a:solidFill>
                  <a:srgbClr val="FFFF00"/>
                </a:solidFill>
              </a:rPr>
              <a:t> </a:t>
            </a:r>
            <a:r>
              <a:rPr lang="pl-PL" altLang="pl-PL" sz="2400" b="1">
                <a:solidFill>
                  <a:srgbClr val="FFFF00"/>
                </a:solidFill>
              </a:rPr>
              <a:t>50 metrów</a:t>
            </a:r>
          </a:p>
          <a:p>
            <a:pPr algn="ctr">
              <a:buClr>
                <a:srgbClr val="000000"/>
              </a:buClr>
              <a:buFont typeface="Wingdings" pitchFamily="2" charset="2"/>
              <a:buNone/>
            </a:pPr>
            <a:endParaRPr lang="pl-PL" altLang="pl-PL" b="1"/>
          </a:p>
          <a:p>
            <a:pPr algn="ctr">
              <a:buClr>
                <a:srgbClr val="000000"/>
              </a:buClr>
              <a:buFont typeface="Wingdings" pitchFamily="2" charset="2"/>
              <a:buNone/>
            </a:pPr>
            <a:endParaRPr lang="pl-PL" altLang="pl-PL" b="1"/>
          </a:p>
          <a:p>
            <a:pPr algn="ctr">
              <a:buClr>
                <a:srgbClr val="000000"/>
              </a:buClr>
              <a:buFont typeface="Wingdings" pitchFamily="2" charset="2"/>
              <a:buNone/>
            </a:pPr>
            <a:r>
              <a:rPr lang="pl-PL" altLang="pl-PL" b="1"/>
              <a:t>Kiedy zaś posiada </a:t>
            </a:r>
            <a:r>
              <a:rPr lang="pl-PL" altLang="pl-PL" b="1">
                <a:solidFill>
                  <a:srgbClr val="FF0000"/>
                </a:solidFill>
              </a:rPr>
              <a:t>elementy odblaskowe</a:t>
            </a:r>
            <a:r>
              <a:rPr lang="pl-PL" altLang="pl-PL" b="1">
                <a:solidFill>
                  <a:srgbClr val="CC0000"/>
                </a:solidFill>
              </a:rPr>
              <a:t> –</a:t>
            </a:r>
            <a:r>
              <a:rPr lang="pl-PL" altLang="pl-PL" b="1"/>
              <a:t> </a:t>
            </a:r>
          </a:p>
          <a:p>
            <a:pPr algn="ctr">
              <a:buClr>
                <a:srgbClr val="000000"/>
              </a:buClr>
              <a:buFont typeface="Wingdings" pitchFamily="2" charset="2"/>
              <a:buNone/>
            </a:pPr>
            <a:r>
              <a:rPr lang="pl-PL" altLang="pl-PL" b="1"/>
              <a:t>widać go już z odległości </a:t>
            </a:r>
            <a:r>
              <a:rPr lang="pl-PL" altLang="pl-PL" sz="2400" b="1">
                <a:solidFill>
                  <a:srgbClr val="FFFF00"/>
                </a:solidFill>
              </a:rPr>
              <a:t>150 metrów!</a:t>
            </a:r>
          </a:p>
        </p:txBody>
      </p:sp>
      <p:sp>
        <p:nvSpPr>
          <p:cNvPr id="6" name="WordArt 13"/>
          <p:cNvSpPr>
            <a:spLocks noChangeArrowheads="1" noChangeShapeType="1" noTextEdit="1"/>
          </p:cNvSpPr>
          <p:nvPr/>
        </p:nvSpPr>
        <p:spPr bwMode="gray">
          <a:xfrm>
            <a:off x="234950" y="101600"/>
            <a:ext cx="8675688" cy="10953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pl-PL" sz="5400" b="1" kern="10">
                <a:ln w="2540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Bądź WIDOCZNY!</a:t>
            </a:r>
          </a:p>
        </p:txBody>
      </p:sp>
      <p:sp>
        <p:nvSpPr>
          <p:cNvPr id="145415" name="Prostokąt 1"/>
          <p:cNvSpPr>
            <a:spLocks noChangeArrowheads="1"/>
          </p:cNvSpPr>
          <p:nvPr/>
        </p:nvSpPr>
        <p:spPr bwMode="auto">
          <a:xfrm>
            <a:off x="125413" y="5932488"/>
            <a:ext cx="2147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pl-PL" altLang="pl-PL" b="1">
                <a:solidFill>
                  <a:srgbClr val="000000"/>
                </a:solidFill>
              </a:rPr>
              <a:t>prędkość pojazdu</a:t>
            </a:r>
          </a:p>
          <a:p>
            <a:pPr algn="ctr">
              <a:buClr>
                <a:srgbClr val="000000"/>
              </a:buClr>
            </a:pPr>
            <a:r>
              <a:rPr lang="pl-PL" altLang="pl-PL" b="1">
                <a:solidFill>
                  <a:srgbClr val="000000"/>
                </a:solidFill>
              </a:rPr>
              <a:t>80 km/h</a:t>
            </a:r>
          </a:p>
        </p:txBody>
      </p:sp>
      <p:sp>
        <p:nvSpPr>
          <p:cNvPr id="145416" name="Prostokąt 6"/>
          <p:cNvSpPr>
            <a:spLocks noChangeArrowheads="1"/>
          </p:cNvSpPr>
          <p:nvPr/>
        </p:nvSpPr>
        <p:spPr bwMode="auto">
          <a:xfrm>
            <a:off x="2530475" y="5980113"/>
            <a:ext cx="1504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pl-PL" altLang="pl-PL" b="1">
                <a:solidFill>
                  <a:srgbClr val="000000"/>
                </a:solidFill>
              </a:rPr>
              <a:t>30 m </a:t>
            </a:r>
          </a:p>
          <a:p>
            <a:pPr algn="ctr">
              <a:buClr>
                <a:srgbClr val="000000"/>
              </a:buClr>
            </a:pPr>
            <a:r>
              <a:rPr lang="pl-PL" altLang="pl-PL" b="1">
                <a:solidFill>
                  <a:srgbClr val="000000"/>
                </a:solidFill>
              </a:rPr>
              <a:t>1,2 sekundy</a:t>
            </a:r>
          </a:p>
        </p:txBody>
      </p:sp>
      <p:sp>
        <p:nvSpPr>
          <p:cNvPr id="145417" name="Prostokąt 7"/>
          <p:cNvSpPr>
            <a:spLocks noChangeArrowheads="1"/>
          </p:cNvSpPr>
          <p:nvPr/>
        </p:nvSpPr>
        <p:spPr bwMode="auto">
          <a:xfrm>
            <a:off x="7951788" y="6061075"/>
            <a:ext cx="1185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pl-PL" altLang="pl-PL" b="1">
                <a:solidFill>
                  <a:srgbClr val="000000"/>
                </a:solidFill>
              </a:rPr>
              <a:t>150 m</a:t>
            </a:r>
          </a:p>
          <a:p>
            <a:pPr algn="ctr">
              <a:buClr>
                <a:srgbClr val="000000"/>
              </a:buClr>
            </a:pPr>
            <a:r>
              <a:rPr lang="pl-PL" altLang="pl-PL" b="1">
                <a:solidFill>
                  <a:srgbClr val="000000"/>
                </a:solidFill>
              </a:rPr>
              <a:t>7 sekund</a:t>
            </a:r>
          </a:p>
        </p:txBody>
      </p:sp>
      <p:sp>
        <p:nvSpPr>
          <p:cNvPr id="145418" name="Prostokąt 2"/>
          <p:cNvSpPr>
            <a:spLocks noChangeArrowheads="1"/>
          </p:cNvSpPr>
          <p:nvPr/>
        </p:nvSpPr>
        <p:spPr bwMode="auto">
          <a:xfrm>
            <a:off x="3211513" y="5675313"/>
            <a:ext cx="71437" cy="363537"/>
          </a:xfrm>
          <a:prstGeom prst="rect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altLang="pl-PL"/>
          </a:p>
        </p:txBody>
      </p:sp>
      <p:sp>
        <p:nvSpPr>
          <p:cNvPr id="145419" name="Prostokąt 10"/>
          <p:cNvSpPr>
            <a:spLocks noChangeArrowheads="1"/>
          </p:cNvSpPr>
          <p:nvPr/>
        </p:nvSpPr>
        <p:spPr bwMode="auto">
          <a:xfrm>
            <a:off x="8475663" y="5689600"/>
            <a:ext cx="71437" cy="363538"/>
          </a:xfrm>
          <a:prstGeom prst="rect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alt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141316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195513" y="0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1700" b="1">
                <a:solidFill>
                  <a:srgbClr val="FFFFFF"/>
                </a:solidFill>
                <a:latin typeface="Arial" charset="0"/>
                <a:cs typeface="Arial" charset="0"/>
              </a:rPr>
              <a:t>GŁÓWNE PRZYCZYNY WYPADKÓW DROGOWYCH </a:t>
            </a:r>
          </a:p>
        </p:txBody>
      </p:sp>
      <p:sp>
        <p:nvSpPr>
          <p:cNvPr id="141318" name="pole tekstowe 6"/>
          <p:cNvSpPr txBox="1">
            <a:spLocks noChangeArrowheads="1"/>
          </p:cNvSpPr>
          <p:nvPr/>
        </p:nvSpPr>
        <p:spPr bwMode="auto">
          <a:xfrm>
            <a:off x="1258888" y="1833563"/>
            <a:ext cx="69850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pl-PL" altLang="pl-PL" sz="2800" b="1">
              <a:solidFill>
                <a:srgbClr val="000000"/>
              </a:solidFill>
            </a:endParaRPr>
          </a:p>
        </p:txBody>
      </p:sp>
      <p:pic>
        <p:nvPicPr>
          <p:cNvPr id="141323" name="Picture 3" descr="834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0" y="815975"/>
            <a:ext cx="9144000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4" name="Picture 4" descr="Tragiczny_wypadek_Dolnym_5888183"/>
          <p:cNvPicPr>
            <a:picLocks noChangeAspect="1" noChangeArrowheads="1"/>
          </p:cNvPicPr>
          <p:nvPr/>
        </p:nvPicPr>
        <p:blipFill>
          <a:blip r:embed="rId5" cstate="print"/>
          <a:srcRect l="7254" t="18683" r="26213"/>
          <a:stretch>
            <a:fillRect/>
          </a:stretch>
        </p:blipFill>
        <p:spPr bwMode="auto">
          <a:xfrm rot="713101">
            <a:off x="250825" y="1268413"/>
            <a:ext cx="3168650" cy="2509837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1325" name="Picture 5" descr="policja_tasma_2"/>
          <p:cNvPicPr>
            <a:picLocks noChangeAspect="1" noChangeArrowheads="1"/>
          </p:cNvPicPr>
          <p:nvPr/>
        </p:nvPicPr>
        <p:blipFill>
          <a:blip r:embed="rId6" cstate="print"/>
          <a:srcRect t="57965" b="18604"/>
          <a:stretch>
            <a:fillRect/>
          </a:stretch>
        </p:blipFill>
        <p:spPr bwMode="auto">
          <a:xfrm rot="705501">
            <a:off x="0" y="4508500"/>
            <a:ext cx="9144000" cy="962025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62638" y="939908"/>
            <a:ext cx="9018723" cy="531108"/>
          </a:xfrm>
          <a:prstGeom prst="rect">
            <a:avLst/>
          </a:prstGeom>
          <a:solidFill>
            <a:schemeClr val="dk1">
              <a:alpha val="31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l-PL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 WINY KIERUJĄCYCH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7" cstate="print">
            <a:extLst/>
          </a:blip>
          <a:srcRect l="847" t="7784" r="-847" b="8474"/>
          <a:stretch/>
        </p:blipFill>
        <p:spPr>
          <a:xfrm>
            <a:off x="-1661" y="835382"/>
            <a:ext cx="9072643" cy="5697746"/>
          </a:xfrm>
          <a:prstGeom prst="rect">
            <a:avLst/>
          </a:prstGeom>
          <a:effectLst>
            <a:softEdge rad="304800"/>
          </a:effectLst>
        </p:spPr>
      </p:pic>
      <p:sp>
        <p:nvSpPr>
          <p:cNvPr id="6" name="Prostokąt 5"/>
          <p:cNvSpPr/>
          <p:nvPr/>
        </p:nvSpPr>
        <p:spPr>
          <a:xfrm>
            <a:off x="62638" y="3268241"/>
            <a:ext cx="9018723" cy="1200329"/>
          </a:xfrm>
          <a:prstGeom prst="rect">
            <a:avLst/>
          </a:prstGeom>
          <a:solidFill>
            <a:schemeClr val="dk1">
              <a:alpha val="31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l-PL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NIEUSTĄPIENIE PIERWSZEŃSTWA PRZEJAZDU</a:t>
            </a:r>
          </a:p>
        </p:txBody>
      </p:sp>
      <p:sp>
        <p:nvSpPr>
          <p:cNvPr id="2" name="Prostokąt 7"/>
          <p:cNvSpPr/>
          <p:nvPr/>
        </p:nvSpPr>
        <p:spPr>
          <a:xfrm>
            <a:off x="62638" y="939908"/>
            <a:ext cx="9018723" cy="531108"/>
          </a:xfrm>
          <a:prstGeom prst="rect">
            <a:avLst/>
          </a:prstGeom>
          <a:solidFill>
            <a:schemeClr val="dk1">
              <a:alpha val="31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l-PL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 WINY KIERUJĄCYCH</a:t>
            </a:r>
          </a:p>
        </p:txBody>
      </p:sp>
      <p:sp>
        <p:nvSpPr>
          <p:cNvPr id="3" name="Prostokąt 3"/>
          <p:cNvSpPr/>
          <p:nvPr/>
        </p:nvSpPr>
        <p:spPr>
          <a:xfrm>
            <a:off x="58753" y="1970087"/>
            <a:ext cx="9026599" cy="646333"/>
          </a:xfrm>
          <a:prstGeom prst="rect">
            <a:avLst/>
          </a:prstGeom>
          <a:solidFill>
            <a:schemeClr val="dk1">
              <a:alpha val="31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l-PL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NADMIERNA PRĘDKOŚĆ</a:t>
            </a:r>
          </a:p>
        </p:txBody>
      </p:sp>
      <p:sp>
        <p:nvSpPr>
          <p:cNvPr id="7" name="Prostokąt 6"/>
          <p:cNvSpPr/>
          <p:nvPr/>
        </p:nvSpPr>
        <p:spPr>
          <a:xfrm>
            <a:off x="63955" y="5300265"/>
            <a:ext cx="9018722" cy="1200329"/>
          </a:xfrm>
          <a:prstGeom prst="rect">
            <a:avLst/>
          </a:prstGeom>
          <a:solidFill>
            <a:schemeClr val="dk1">
              <a:alpha val="31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l-PL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NIEPRAWIDŁOWE WYPRZEDZANIE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122883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195513" y="0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altLang="pl-PL" sz="1600" b="1">
                <a:solidFill>
                  <a:schemeClr val="bg1"/>
                </a:solidFill>
                <a:latin typeface="Arial" charset="0"/>
                <a:cs typeface="Arial" charset="0"/>
              </a:rPr>
              <a:t>LICZBA BADAŃ I UJAWNIONYCH KIERUJĄCYCH  BĘDĄCYCH  W STANIE  PO UŻYCIU ALKOHOLU LUB  W STANIE NIETRZEŹWOŚCI PRZEZ POLICJANTÓW RUCHU DROGOWEGO</a:t>
            </a:r>
          </a:p>
          <a:p>
            <a:pPr algn="ctr">
              <a:defRPr/>
            </a:pPr>
            <a:r>
              <a:rPr lang="pl-PL" altLang="pl-PL" sz="1600" b="1">
                <a:solidFill>
                  <a:schemeClr val="bg1"/>
                </a:solidFill>
                <a:latin typeface="Arial" charset="0"/>
                <a:cs typeface="Arial" charset="0"/>
              </a:rPr>
              <a:t> W OKRESIE STYCZEŃ - PAŹDZIERNIK 2016 / 2015 r.</a:t>
            </a:r>
            <a:endParaRPr lang="pl-PL" sz="16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96509" name="Group 253"/>
          <p:cNvGraphicFramePr>
            <a:graphicFrameLocks noGrp="1"/>
          </p:cNvGraphicFramePr>
          <p:nvPr/>
        </p:nvGraphicFramePr>
        <p:xfrm>
          <a:off x="0" y="1052513"/>
          <a:ext cx="9144000" cy="5781675"/>
        </p:xfrm>
        <a:graphic>
          <a:graphicData uri="http://schemas.openxmlformats.org/drawingml/2006/table">
            <a:tbl>
              <a:tblPr/>
              <a:tblGrid>
                <a:gridCol w="1835150"/>
                <a:gridCol w="1152525"/>
                <a:gridCol w="1223963"/>
                <a:gridCol w="1152525"/>
                <a:gridCol w="1295400"/>
                <a:gridCol w="1296987"/>
                <a:gridCol w="1187450"/>
              </a:tblGrid>
              <a:tr h="3635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JEDNOSTKA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BADAŃ STANU TRZEŹWOŚCI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UJAWNIONYCH KIERUJĄCYCH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83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</a:t>
                      </a:r>
                      <a:endParaRPr kumimoji="0" lang="pl-PL" alt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</a:t>
                      </a:r>
                      <a:endParaRPr kumimoji="0" lang="pl-PL" alt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/ -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</a:t>
                      </a:r>
                      <a:endParaRPr kumimoji="0" lang="pl-PL" alt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</a:t>
                      </a:r>
                      <a:endParaRPr kumimoji="0" lang="pl-PL" alt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/ -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Kielce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77784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79192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+1408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Busko Zdrój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31713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31725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Jędrzejów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43914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44287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+373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328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+106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Kazimierza W.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19959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+105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Końskie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28464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33973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+5509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Opatów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23094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23208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Ostrowiec Św.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30538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32049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+1511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Pińczów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18197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19156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+959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Sandomierz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27944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26897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-1047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Skarżysko K.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30154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29208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-946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Starachowice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35883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37132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+1249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Staszów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17617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18819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+1202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Włoszczowa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18795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19878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+1083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RAZEM: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424005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430090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+6085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3297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3085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124931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195513" y="0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1600" b="1">
                <a:solidFill>
                  <a:srgbClr val="FFFFFF"/>
                </a:solidFill>
                <a:latin typeface="Arial" charset="0"/>
                <a:cs typeface="Arial" charset="0"/>
              </a:rPr>
              <a:t>OBSZARY MONITOROWANE </a:t>
            </a:r>
            <a:br>
              <a:rPr lang="pl-PL" sz="16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pl-PL" sz="1600" b="1">
                <a:solidFill>
                  <a:srgbClr val="FFFFFF"/>
                </a:solidFill>
                <a:latin typeface="Arial" charset="0"/>
                <a:cs typeface="Arial" charset="0"/>
              </a:rPr>
              <a:t>1 STYCZEŃ – 23 LISTOPAD 2016 r. </a:t>
            </a:r>
          </a:p>
        </p:txBody>
      </p:sp>
      <p:graphicFrame>
        <p:nvGraphicFramePr>
          <p:cNvPr id="88213" name="Group 149"/>
          <p:cNvGraphicFramePr>
            <a:graphicFrameLocks noGrp="1"/>
          </p:cNvGraphicFramePr>
          <p:nvPr/>
        </p:nvGraphicFramePr>
        <p:xfrm>
          <a:off x="0" y="981075"/>
          <a:ext cx="9096375" cy="5872163"/>
        </p:xfrm>
        <a:graphic>
          <a:graphicData uri="http://schemas.openxmlformats.org/drawingml/2006/table">
            <a:tbl>
              <a:tblPr/>
              <a:tblGrid>
                <a:gridCol w="2436813"/>
                <a:gridCol w="2303462"/>
                <a:gridCol w="2160588"/>
                <a:gridCol w="2195512"/>
              </a:tblGrid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POWIAT</a:t>
                      </a:r>
                    </a:p>
                  </a:txBody>
                  <a:tcPr marL="4938" marR="4938" marT="493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ZATRZYMANE PRAWA JAZDY </a:t>
                      </a:r>
                      <a:b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 &gt;50 km/h )</a:t>
                      </a:r>
                    </a:p>
                  </a:txBody>
                  <a:tcPr marL="4938" marR="4938" marT="493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FF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ZASTOSOWANIE art. 86 § 3 kw (rażące naruszenia)</a:t>
                      </a:r>
                    </a:p>
                  </a:txBody>
                  <a:tcPr marL="4938" marR="4938" marT="493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FF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NIEUŻYWANIE ELEMENTÓW ODBLASKOWYCH</a:t>
                      </a:r>
                    </a:p>
                  </a:txBody>
                  <a:tcPr marL="4938" marR="4938" marT="493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FF5D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Kielce</a:t>
                      </a:r>
                    </a:p>
                  </a:txBody>
                  <a:tcPr marL="4938" marR="4938" marT="493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Busko Zdrój</a:t>
                      </a:r>
                    </a:p>
                  </a:txBody>
                  <a:tcPr marL="4938" marR="4938" marT="493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Jędrzejów</a:t>
                      </a:r>
                    </a:p>
                  </a:txBody>
                  <a:tcPr marL="4938" marR="4938" marT="493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Kazimierza W.</a:t>
                      </a:r>
                    </a:p>
                  </a:txBody>
                  <a:tcPr marL="4938" marR="4938" marT="493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Końskie</a:t>
                      </a:r>
                    </a:p>
                  </a:txBody>
                  <a:tcPr marL="4938" marR="4938" marT="493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205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Opatów</a:t>
                      </a:r>
                    </a:p>
                  </a:txBody>
                  <a:tcPr marL="4938" marR="4938" marT="493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230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Ostrowiec Św.</a:t>
                      </a:r>
                    </a:p>
                  </a:txBody>
                  <a:tcPr marL="4938" marR="4938" marT="493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Pińczów</a:t>
                      </a:r>
                    </a:p>
                  </a:txBody>
                  <a:tcPr marL="4938" marR="4938" marT="493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Sandomierz</a:t>
                      </a:r>
                    </a:p>
                  </a:txBody>
                  <a:tcPr marL="4938" marR="4938" marT="493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Skarżysko K.</a:t>
                      </a:r>
                    </a:p>
                  </a:txBody>
                  <a:tcPr marL="4938" marR="4938" marT="493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Starachowice</a:t>
                      </a:r>
                    </a:p>
                  </a:txBody>
                  <a:tcPr marL="4938" marR="4938" marT="493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Staszów</a:t>
                      </a:r>
                    </a:p>
                  </a:txBody>
                  <a:tcPr marL="4938" marR="4938" marT="493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Włoszczowa</a:t>
                      </a:r>
                    </a:p>
                  </a:txBody>
                  <a:tcPr marL="4938" marR="4938" marT="493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RAZEM</a:t>
                      </a:r>
                    </a:p>
                  </a:txBody>
                  <a:tcPr marL="4938" marR="4938" marT="493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2491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513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1466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10" descr="84-387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81075"/>
            <a:ext cx="4572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78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126980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195513" y="0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1600" b="1">
                <a:solidFill>
                  <a:srgbClr val="FFFFFF"/>
                </a:solidFill>
                <a:latin typeface="Arial" charset="0"/>
                <a:cs typeface="Arial" charset="0"/>
              </a:rPr>
              <a:t>DZIAŁANIA POLICJI GARNIZONU ŚWIĘTOKRZYSKIEGO W CELU POPRAWY STANU BEZPIECZEŃSTWA W RUCHU DROGOWYM                                                      W OKRESIE 1 STYCZEŃ – 23 LISTOPAD 2016 r. </a:t>
            </a:r>
          </a:p>
        </p:txBody>
      </p:sp>
      <p:pic>
        <p:nvPicPr>
          <p:cNvPr id="126982" name="Picture 11" descr="84-387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2708275"/>
            <a:ext cx="23399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3" name="Picture 12" descr="84-3876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708275"/>
            <a:ext cx="233997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4" name="Picture 13" descr="84-3876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724400"/>
            <a:ext cx="4572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5" name="Text Box 6"/>
          <p:cNvSpPr txBox="1">
            <a:spLocks noChangeArrowheads="1"/>
          </p:cNvSpPr>
          <p:nvPr/>
        </p:nvSpPr>
        <p:spPr bwMode="auto">
          <a:xfrm>
            <a:off x="0" y="960438"/>
            <a:ext cx="4465638" cy="568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l-PL"/>
              <a:t> </a:t>
            </a:r>
            <a:r>
              <a:rPr lang="pl-PL" sz="1400"/>
              <a:t>Wzmocnienie komórek ruchu drogowego poprzez delegowanie czasowe policjantów OPP Kielce                                           i Wydziału Konwojowego KWP w Kielcach;</a:t>
            </a:r>
          </a:p>
          <a:p>
            <a:endParaRPr lang="pl-PL" sz="700"/>
          </a:p>
          <a:p>
            <a:pPr>
              <a:buFontTx/>
              <a:buChar char="•"/>
            </a:pPr>
            <a:r>
              <a:rPr lang="pl-PL" sz="1400"/>
              <a:t> Zwiększenie liczby patroli na drogach województwa świętokrzyskiego doraźnie kierując policjantów z OPP Kielce, Wydziału Konwojowego KWP w Kielcach                      i innych komórek organizacyjnych do pełnienia służby w komórkach  ruchu drogowego;</a:t>
            </a:r>
          </a:p>
          <a:p>
            <a:pPr>
              <a:buFontTx/>
              <a:buChar char="•"/>
            </a:pPr>
            <a:endParaRPr lang="pl-PL" sz="700"/>
          </a:p>
          <a:p>
            <a:pPr>
              <a:buFontTx/>
              <a:buChar char="•"/>
            </a:pPr>
            <a:r>
              <a:rPr lang="pl-PL" sz="1400"/>
              <a:t> Codzienne kierowanie maksymalnej liczby policjantów ruchu drogowego do pełnienia służby zewnętrznej; </a:t>
            </a:r>
          </a:p>
          <a:p>
            <a:pPr>
              <a:buFontTx/>
              <a:buChar char="•"/>
            </a:pPr>
            <a:endParaRPr lang="pl-PL" sz="700"/>
          </a:p>
          <a:p>
            <a:pPr>
              <a:buFontTx/>
              <a:buChar char="•"/>
            </a:pPr>
            <a:r>
              <a:rPr lang="pl-PL" sz="1400"/>
              <a:t>Ciągłe doskonalenie zawodowe policjantów Ruchu Drogowego i rywalizacja o tytuł „Policjanta Roku Ruchu Drogowego”</a:t>
            </a:r>
          </a:p>
          <a:p>
            <a:pPr>
              <a:buFontTx/>
              <a:buChar char="•"/>
            </a:pPr>
            <a:endParaRPr lang="pl-PL" sz="700"/>
          </a:p>
          <a:p>
            <a:pPr>
              <a:buFontTx/>
              <a:buChar char="•"/>
            </a:pPr>
            <a:r>
              <a:rPr lang="pl-PL" sz="1400"/>
              <a:t> Sporządzenie 434 wniosków o sprawdzenie kwalifikacji i cofnięcie uprawnień do kierowania na podstawie przepisów art. 114 i art. 140 ustawy prawo o ruchu drogowym;</a:t>
            </a:r>
          </a:p>
          <a:p>
            <a:r>
              <a:rPr lang="pl-PL" sz="1400"/>
              <a:t>  </a:t>
            </a:r>
          </a:p>
          <a:p>
            <a:pPr>
              <a:buFontTx/>
              <a:buChar char="•"/>
            </a:pPr>
            <a:r>
              <a:rPr lang="pl-PL" sz="1400"/>
              <a:t> Prowadzenie działań profilaktyczno-edukacyjnych przez Wydział Ruchu Drogowego KWP w Kielcach, Komedę Miejską Policji oraz Komendy Powiatowe Policji  w garnizonie świętokrzyskim na rzecz poprawy bezpieczeństwa ruchu drogowego.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90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28792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195513" y="-9525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1700" b="1">
                <a:solidFill>
                  <a:srgbClr val="FFFFFF"/>
                </a:solidFill>
                <a:latin typeface="Arial" charset="0"/>
                <a:cs typeface="Arial" charset="0"/>
              </a:rPr>
              <a:t>LICZBA WYPADKÓW DROGOWYCH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1700" b="1">
                <a:solidFill>
                  <a:srgbClr val="FFFFFF"/>
                </a:solidFill>
                <a:latin typeface="Arial" charset="0"/>
                <a:cs typeface="Arial" charset="0"/>
              </a:rPr>
              <a:t>W OKRESIE OD 2010 DO 2016 ROKU</a:t>
            </a:r>
          </a:p>
        </p:txBody>
      </p:sp>
      <p:graphicFrame>
        <p:nvGraphicFramePr>
          <p:cNvPr id="28833" name="Group 161"/>
          <p:cNvGraphicFramePr>
            <a:graphicFrameLocks noGrp="1"/>
          </p:cNvGraphicFramePr>
          <p:nvPr/>
        </p:nvGraphicFramePr>
        <p:xfrm>
          <a:off x="0" y="5429250"/>
          <a:ext cx="9036050" cy="1444626"/>
        </p:xfrm>
        <a:graphic>
          <a:graphicData uri="http://schemas.openxmlformats.org/drawingml/2006/table">
            <a:tbl>
              <a:tblPr/>
              <a:tblGrid>
                <a:gridCol w="1403350"/>
                <a:gridCol w="1008063"/>
                <a:gridCol w="1081087"/>
                <a:gridCol w="1008063"/>
                <a:gridCol w="1079500"/>
                <a:gridCol w="1008062"/>
                <a:gridCol w="1152525"/>
                <a:gridCol w="12954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2011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Stan na 23.11.2016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WYPADKI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1574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1578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1395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1394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1304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1357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1193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ZABICI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179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136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131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RANNI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2025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1863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1714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1724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1612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1678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1493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789" name="Object 117"/>
          <p:cNvGraphicFramePr>
            <a:graphicFrameLocks noChangeAspect="1"/>
          </p:cNvGraphicFramePr>
          <p:nvPr/>
        </p:nvGraphicFramePr>
        <p:xfrm>
          <a:off x="0" y="981075"/>
          <a:ext cx="9144000" cy="4464050"/>
        </p:xfrm>
        <a:graphic>
          <a:graphicData uri="http://schemas.openxmlformats.org/presentationml/2006/ole">
            <p:oleObj spid="_x0000_s28789" name="Wykres" r:id="rId5" imgW="8848745" imgH="4105350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129027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195513" y="0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1600" b="1">
                <a:solidFill>
                  <a:srgbClr val="FFFFFF"/>
                </a:solidFill>
                <a:latin typeface="Arial" charset="0"/>
                <a:cs typeface="Arial" charset="0"/>
              </a:rPr>
              <a:t>DZIAŁANIA POLICJI GARNIZONU ŚWIĘTOKRZYSKIEGO W CELU POPRAWY STANU BEZPIECZEŃSTWA W RUCHU DROGOWYM                                                      W OKRESIE  1 STYCZEŃ – 23 LISTOPADA 2016 r. </a:t>
            </a:r>
          </a:p>
        </p:txBody>
      </p:sp>
      <p:sp>
        <p:nvSpPr>
          <p:cNvPr id="129029" name="Text Box 139"/>
          <p:cNvSpPr txBox="1">
            <a:spLocks noChangeArrowheads="1"/>
          </p:cNvSpPr>
          <p:nvPr/>
        </p:nvSpPr>
        <p:spPr bwMode="auto">
          <a:xfrm>
            <a:off x="0" y="2997200"/>
            <a:ext cx="91440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/>
              <a:t>Działania profilaktyczno-edukacyjne prowadzone są w oparciu o założenia  programu rządowego </a:t>
            </a:r>
            <a:r>
              <a:rPr lang="pl-PL" sz="1400" b="1"/>
              <a:t>„Razem Bezpiecznie”</a:t>
            </a:r>
            <a:r>
              <a:rPr lang="pl-PL" sz="1400"/>
              <a:t>  oraz  </a:t>
            </a:r>
            <a:r>
              <a:rPr lang="pl-PL" sz="1400" b="1"/>
              <a:t>„Bezpieczne Świętokrzyskie”</a:t>
            </a:r>
            <a:r>
              <a:rPr lang="pl-PL" sz="1400"/>
              <a:t> w ramach autorskiego programu profilaktyczno-edukacyjnego KWP w Kielcach pod nazwą </a:t>
            </a:r>
            <a:r>
              <a:rPr lang="pl-PL" sz="1400" b="1"/>
              <a:t>„Życie jest zbyt cenne nie zostawiaj go na drodze”</a:t>
            </a:r>
            <a:r>
              <a:rPr lang="pl-PL" sz="1400"/>
              <a:t> oraz z jego podprogramem  </a:t>
            </a:r>
            <a:r>
              <a:rPr lang="pl-PL" sz="1400" b="1"/>
              <a:t>„Raz, dwa, trzy, bądź bezpieczny  i Ty”.</a:t>
            </a:r>
            <a:r>
              <a:rPr lang="pl-PL" sz="1400"/>
              <a:t> Realizowane są one zgodnie z harmonogramem działań przy współpracy z podmiotami zewnętrznymi (Wojewódzką Radą Bezpieczeństwa Ruchu Drogowego, WORD, PZMOT, Automobilklubem Kieleckim, Kuratorium Oświaty, Kurią Diecezjalną, KRUS, PIP, Krajowym Centrum BRD), samorządami oraz innymi instytucjami statutowo odpowiedzialnymi za poprawę bezpieczeństwa.</a:t>
            </a:r>
          </a:p>
          <a:p>
            <a:endParaRPr lang="pl-PL" sz="1400"/>
          </a:p>
        </p:txBody>
      </p:sp>
      <p:pic>
        <p:nvPicPr>
          <p:cNvPr id="129030" name="Picture 7" descr="84-438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97425"/>
            <a:ext cx="30591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1" name="Picture 8" descr="84-438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981075"/>
            <a:ext cx="302418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2" name="Picture 9" descr="84-4386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4819650"/>
            <a:ext cx="305911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3" name="Picture 10" descr="IMG_628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22975" y="981075"/>
            <a:ext cx="3121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4" name="Picture 11" descr="IMG_627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981075"/>
            <a:ext cx="3121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5" name="Picture 12" descr="IMG_62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113" y="4797425"/>
            <a:ext cx="31210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131075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195513" y="0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1600" b="1">
                <a:solidFill>
                  <a:srgbClr val="FFFFFF"/>
                </a:solidFill>
                <a:latin typeface="Arial" charset="0"/>
                <a:cs typeface="Arial" charset="0"/>
              </a:rPr>
              <a:t>DZIAŁANIA POLICJI GARNIZONU ŚWIĘTOKRZYSKIEGO W CELU POPRAWY STANU BEZPIECZEŃSTWA W RUCHU DROGOWYM                                                      W OKRESIE  1 STYCZEŃ – 23 LISTOPADA 2016 r. </a:t>
            </a:r>
          </a:p>
        </p:txBody>
      </p:sp>
      <p:pic>
        <p:nvPicPr>
          <p:cNvPr id="131077" name="Picture 7" descr="84-376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0225" y="981075"/>
            <a:ext cx="734377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8" name="Text Box 139"/>
          <p:cNvSpPr txBox="1">
            <a:spLocks noChangeArrowheads="1"/>
          </p:cNvSpPr>
          <p:nvPr/>
        </p:nvSpPr>
        <p:spPr bwMode="auto">
          <a:xfrm>
            <a:off x="4572000" y="4797425"/>
            <a:ext cx="4572000" cy="825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/>
              <a:t>Współorganizacja konkursów i turnieju bezpieczeństwa w ruchu drogowym dla szkół podstawowych, gimnazjalnych i średnich. </a:t>
            </a:r>
          </a:p>
        </p:txBody>
      </p:sp>
      <p:pic>
        <p:nvPicPr>
          <p:cNvPr id="131079" name="Picture 4" descr="C:\Users\RobertNyga\Desktop\Spotkania 2015\Archiwum zdjęć 2015\Olimpiada Bezpieczeństwa\IMG_13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86250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2" descr="D:\Działania  profilaktyczno-propagandowe\Rzecznicy\Zdjęcia do prezentacji\012.profilakty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1075"/>
            <a:ext cx="9215438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2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133124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195513" y="0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1600" b="1">
                <a:solidFill>
                  <a:srgbClr val="FFFFFF"/>
                </a:solidFill>
                <a:latin typeface="Arial" charset="0"/>
                <a:cs typeface="Arial" charset="0"/>
              </a:rPr>
              <a:t>DZIAŁANIA POLICJI GARNIZONU ŚWIĘTOKRZYSKIEGO W CELU POPRAWY STANU BEZPIECZEŃSTWA W RUCHU DROGOWYM                                                      W OKRESIE  1 STYCZEŃ – 23 LISTOPADA 2016 r. </a:t>
            </a:r>
          </a:p>
        </p:txBody>
      </p:sp>
      <p:sp>
        <p:nvSpPr>
          <p:cNvPr id="133126" name="Text Box 139"/>
          <p:cNvSpPr txBox="1">
            <a:spLocks noChangeArrowheads="1"/>
          </p:cNvSpPr>
          <p:nvPr/>
        </p:nvSpPr>
        <p:spPr bwMode="auto">
          <a:xfrm>
            <a:off x="6011863" y="981075"/>
            <a:ext cx="3132137" cy="27813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/>
              <a:t>Wspólnie z koordynatorem kampanii społecznej </a:t>
            </a:r>
            <a:r>
              <a:rPr lang="pl-PL" sz="1600" b="1"/>
              <a:t>„Bezpieczny przejazd - Szlaban na</a:t>
            </a:r>
            <a:r>
              <a:rPr lang="pl-PL" sz="1600"/>
              <a:t> </a:t>
            </a:r>
            <a:r>
              <a:rPr lang="pl-PL" sz="1600" b="1"/>
              <a:t>Ryzyko”</a:t>
            </a:r>
            <a:r>
              <a:rPr lang="pl-PL" sz="1600"/>
              <a:t> Zakładem Linii Kolejowych w Kielcach, pod nazwą „Bezpieczny piątek” propagowane są przez policjantów ruchu drogowego bezpieczne zachowania                                  na przejazdach kolejowo-drogowych.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135171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195513" y="0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1600" b="1">
                <a:solidFill>
                  <a:srgbClr val="FFFFFF"/>
                </a:solidFill>
                <a:latin typeface="Arial" charset="0"/>
                <a:cs typeface="Arial" charset="0"/>
              </a:rPr>
              <a:t>DZIAŁANIA POLICJI GARNIZONU ŚWIĘTOKRZYSKIEGO W CELU POPRAWY STANU BEZPIECZEŃSTWA W RUCHU DROGOWYM                                                      W OKRESIE  1 STYCZEŃ – 23 LISTOPADA 2016 r. </a:t>
            </a:r>
          </a:p>
        </p:txBody>
      </p:sp>
      <p:pic>
        <p:nvPicPr>
          <p:cNvPr id="135173" name="Picture 7" descr="IMG_17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33738"/>
            <a:ext cx="5435600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4" name="Picture 8" descr="IMG_17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81075"/>
            <a:ext cx="45720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5" name="Rectangle 11"/>
          <p:cNvSpPr>
            <a:spLocks noChangeArrowheads="1"/>
          </p:cNvSpPr>
          <p:nvPr/>
        </p:nvSpPr>
        <p:spPr bwMode="auto">
          <a:xfrm>
            <a:off x="5795963" y="4581525"/>
            <a:ext cx="311626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Celem działań jest ograniczenie liczby zdarzeń drogowych, a także ich skutków poprzez m.in. propagowanie zasad bezpiecznego poruszania się po drogach. </a:t>
            </a:r>
          </a:p>
        </p:txBody>
      </p:sp>
      <p:sp>
        <p:nvSpPr>
          <p:cNvPr id="135176" name="Text Box 139"/>
          <p:cNvSpPr txBox="1">
            <a:spLocks noChangeArrowheads="1"/>
          </p:cNvSpPr>
          <p:nvPr/>
        </p:nvSpPr>
        <p:spPr bwMode="auto">
          <a:xfrm>
            <a:off x="0" y="981075"/>
            <a:ext cx="4500563" cy="2679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700"/>
              <a:t>W woj. świętokrzyskim realizowane  są wzmożone działania w codziennej służbie pod nazwą „</a:t>
            </a:r>
            <a:r>
              <a:rPr lang="pl-PL" sz="1700" b="1"/>
              <a:t>Bezpieczny weekend”, „Bezpieczne wakacje”, „Bezpieczne ferie”, „Bezpieczna droga do</a:t>
            </a:r>
            <a:r>
              <a:rPr lang="pl-PL" sz="1700"/>
              <a:t> </a:t>
            </a:r>
            <a:r>
              <a:rPr lang="pl-PL" sz="1700" b="1"/>
              <a:t>szkoły”</a:t>
            </a:r>
            <a:r>
              <a:rPr lang="pl-PL" sz="1700"/>
              <a:t> mające na celu zapewnienie bezpieczeństwa i porządku  w ruchu drogowym podczas wzmożonych przejazdów wakacyjnych, w czasie ferii oraz weekendów. </a:t>
            </a:r>
            <a:endParaRPr lang="pl-PL" sz="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137219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195513" y="0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37221" name="Text Box 7"/>
          <p:cNvSpPr txBox="1">
            <a:spLocks noChangeArrowheads="1"/>
          </p:cNvSpPr>
          <p:nvPr/>
        </p:nvSpPr>
        <p:spPr bwMode="auto">
          <a:xfrm>
            <a:off x="2555875" y="3213100"/>
            <a:ext cx="395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b="1"/>
              <a:t>DZIĘKUJEMY ZA UWAGĘ</a:t>
            </a:r>
            <a:r>
              <a:rPr lang="pl-PL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1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102413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195513" y="0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700" b="1">
                <a:solidFill>
                  <a:schemeClr val="bg1"/>
                </a:solidFill>
                <a:latin typeface="Arial" charset="0"/>
                <a:cs typeface="Arial" charset="0"/>
              </a:rPr>
              <a:t>Ofiary wypadków drogowych w latach </a:t>
            </a:r>
            <a:br>
              <a:rPr lang="pl-PL" sz="1700" b="1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pl-PL" sz="1700" b="1">
                <a:solidFill>
                  <a:schemeClr val="bg1"/>
                </a:solidFill>
                <a:latin typeface="Arial" charset="0"/>
                <a:cs typeface="Arial" charset="0"/>
              </a:rPr>
              <a:t>2002-2015 z uwzględnieniem pieszych.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 sz="17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2415" name="pole tekstowe 6"/>
          <p:cNvSpPr txBox="1">
            <a:spLocks noChangeArrowheads="1"/>
          </p:cNvSpPr>
          <p:nvPr/>
        </p:nvSpPr>
        <p:spPr bwMode="auto">
          <a:xfrm>
            <a:off x="1258888" y="1833563"/>
            <a:ext cx="69850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pl-PL" altLang="pl-PL" sz="2800" b="1">
              <a:solidFill>
                <a:srgbClr val="000000"/>
              </a:solidFill>
            </a:endParaRPr>
          </a:p>
        </p:txBody>
      </p:sp>
      <p:graphicFrame>
        <p:nvGraphicFramePr>
          <p:cNvPr id="102410" name="Wykres 3"/>
          <p:cNvGraphicFramePr>
            <a:graphicFrameLocks/>
          </p:cNvGraphicFramePr>
          <p:nvPr/>
        </p:nvGraphicFramePr>
        <p:xfrm>
          <a:off x="304800" y="1125538"/>
          <a:ext cx="8839200" cy="5543550"/>
        </p:xfrm>
        <a:graphic>
          <a:graphicData uri="http://schemas.openxmlformats.org/presentationml/2006/ole">
            <p:oleObj spid="_x0000_s118786" name="Wykres" r:id="rId5" imgW="8496221" imgH="5391090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63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100365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195513" y="0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altLang="pl-PL" sz="1700" b="1">
                <a:solidFill>
                  <a:schemeClr val="bg1"/>
                </a:solidFill>
                <a:latin typeface="Arial" charset="0"/>
                <a:cs typeface="Arial" charset="0"/>
              </a:rPr>
              <a:t>ZAŁOŻENIA NARODOWEGO PROGRAMU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altLang="pl-PL" sz="1700" b="1">
                <a:solidFill>
                  <a:schemeClr val="bg1"/>
                </a:solidFill>
                <a:latin typeface="Arial" charset="0"/>
                <a:cs typeface="Arial" charset="0"/>
              </a:rPr>
              <a:t>BEZPIECZEŃSTWA  RUCH DROGOWEGO </a:t>
            </a:r>
            <a:br>
              <a:rPr lang="pl-PL" altLang="pl-PL" sz="1700" b="1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pl-PL" altLang="pl-PL" sz="1700" b="1">
                <a:solidFill>
                  <a:schemeClr val="bg1"/>
                </a:solidFill>
                <a:latin typeface="Arial" charset="0"/>
                <a:cs typeface="Arial" charset="0"/>
              </a:rPr>
              <a:t>NA LATA 2013 - 2020</a:t>
            </a:r>
            <a:endParaRPr lang="pl-PL" sz="17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0367" name="pole tekstowe 6"/>
          <p:cNvSpPr txBox="1">
            <a:spLocks noChangeArrowheads="1"/>
          </p:cNvSpPr>
          <p:nvPr/>
        </p:nvSpPr>
        <p:spPr bwMode="auto">
          <a:xfrm>
            <a:off x="1258888" y="1833563"/>
            <a:ext cx="69850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pl-PL" altLang="pl-PL" sz="2800" b="1">
              <a:solidFill>
                <a:srgbClr val="000000"/>
              </a:solidFill>
            </a:endParaRPr>
          </a:p>
        </p:txBody>
      </p:sp>
      <p:graphicFrame>
        <p:nvGraphicFramePr>
          <p:cNvPr id="100362" name="Wykres 6"/>
          <p:cNvGraphicFramePr>
            <a:graphicFrameLocks/>
          </p:cNvGraphicFramePr>
          <p:nvPr/>
        </p:nvGraphicFramePr>
        <p:xfrm>
          <a:off x="0" y="1019175"/>
          <a:ext cx="8677275" cy="5838825"/>
        </p:xfrm>
        <a:graphic>
          <a:graphicData uri="http://schemas.openxmlformats.org/presentationml/2006/ole">
            <p:oleObj spid="_x0000_s100362" name="Wykres" r:id="rId5" imgW="8591578" imgH="5781780" progId="Excel.Chart.8">
              <p:embed/>
            </p:oleObj>
          </a:graphicData>
        </a:graphic>
      </p:graphicFrame>
      <p:sp>
        <p:nvSpPr>
          <p:cNvPr id="3" name="Strzałka w prawo 2"/>
          <p:cNvSpPr/>
          <p:nvPr/>
        </p:nvSpPr>
        <p:spPr>
          <a:xfrm>
            <a:off x="4932363" y="3716338"/>
            <a:ext cx="2808287" cy="2112962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altLang="pl-PL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pl-PL" altLang="pl-PL" sz="1200" b="1" dirty="0">
                <a:solidFill>
                  <a:prstClr val="black"/>
                </a:solidFill>
                <a:latin typeface="Arial" charset="0"/>
                <a:cs typeface="Arial" charset="0"/>
              </a:rPr>
              <a:t>Wyznaczony cel to zmniejszenie do 50 % liczby zabitych osób w stosunku do ilości osób zabitych w 2010 roku</a:t>
            </a:r>
            <a:br>
              <a:rPr lang="pl-PL" altLang="pl-PL" sz="1200" b="1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pl-PL" altLang="pl-PL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40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42442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195513" y="0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1600" b="1">
                <a:solidFill>
                  <a:srgbClr val="FFFFFF"/>
                </a:solidFill>
                <a:latin typeface="Arial" charset="0"/>
                <a:cs typeface="Arial" charset="0"/>
              </a:rPr>
              <a:t>ZDARZENIA DROGOWE ZAISTNIAŁE NA TERENIE                                              WOJ. ŚWIĘTOKRZYSKIEGO W  OKRESIE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1600" b="1">
                <a:solidFill>
                  <a:srgbClr val="FFFFFF"/>
                </a:solidFill>
                <a:latin typeface="Arial" charset="0"/>
                <a:cs typeface="Arial" charset="0"/>
              </a:rPr>
              <a:t>1 STYCZEŃ – 23 LISTOPADA 2016 / 2015 r.</a:t>
            </a:r>
          </a:p>
        </p:txBody>
      </p:sp>
      <p:graphicFrame>
        <p:nvGraphicFramePr>
          <p:cNvPr id="42439" name="Object 455"/>
          <p:cNvGraphicFramePr>
            <a:graphicFrameLocks noChangeAspect="1"/>
          </p:cNvGraphicFramePr>
          <p:nvPr/>
        </p:nvGraphicFramePr>
        <p:xfrm>
          <a:off x="0" y="908050"/>
          <a:ext cx="9144000" cy="5949950"/>
        </p:xfrm>
        <a:graphic>
          <a:graphicData uri="http://schemas.openxmlformats.org/presentationml/2006/ole">
            <p:oleObj spid="_x0000_s42439" name="Wykres" r:id="rId5" imgW="8553489" imgH="4190940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98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31500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195513" y="0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1600" b="1">
                <a:solidFill>
                  <a:srgbClr val="FFFFFF"/>
                </a:solidFill>
                <a:latin typeface="Arial" charset="0"/>
                <a:cs typeface="Arial" charset="0"/>
              </a:rPr>
              <a:t>DŁUGOŚĆ DRÓG PUBLICZNYCH O NAWIERZCHNI TWARDEJ             W 2014 ROKU [KM] </a:t>
            </a:r>
          </a:p>
        </p:txBody>
      </p:sp>
      <p:graphicFrame>
        <p:nvGraphicFramePr>
          <p:cNvPr id="31497" name="Object 777"/>
          <p:cNvGraphicFramePr>
            <a:graphicFrameLocks noChangeAspect="1"/>
          </p:cNvGraphicFramePr>
          <p:nvPr/>
        </p:nvGraphicFramePr>
        <p:xfrm>
          <a:off x="0" y="981075"/>
          <a:ext cx="9182100" cy="5876925"/>
        </p:xfrm>
        <a:graphic>
          <a:graphicData uri="http://schemas.openxmlformats.org/presentationml/2006/ole">
            <p:oleObj spid="_x0000_s31497" name="Wykres" r:id="rId5" imgW="8582123" imgH="4143420" progId="Excel.Chart.8">
              <p:embed/>
            </p:oleObj>
          </a:graphicData>
        </a:graphic>
      </p:graphicFrame>
      <p:pic>
        <p:nvPicPr>
          <p:cNvPr id="27652" name="Picture 4" descr="http://oskduet.pl/sites/oskduet/files/myimages/30/drogi_pozostale_poza_obszarem_zabudowanym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393224" y="869801"/>
            <a:ext cx="5904389" cy="3748237"/>
          </a:xfrm>
          <a:prstGeom prst="rect">
            <a:avLst/>
          </a:prstGeom>
          <a:noFill/>
          <a:effectLst>
            <a:softEdge rad="12573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56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36058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195513" y="-9525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1600" b="1">
                <a:solidFill>
                  <a:srgbClr val="FFFFFF"/>
                </a:solidFill>
                <a:latin typeface="Arial" charset="0"/>
                <a:cs typeface="Arial" charset="0"/>
              </a:rPr>
              <a:t>LICZBA ZAREJESTROWANYCH POJAZDÓW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1600" b="1">
                <a:solidFill>
                  <a:srgbClr val="FFFFFF"/>
                </a:solidFill>
                <a:latin typeface="Arial" charset="0"/>
                <a:cs typeface="Arial" charset="0"/>
              </a:rPr>
              <a:t>W OKRESIE OD 2010 DO 2014 ROKU</a:t>
            </a:r>
          </a:p>
        </p:txBody>
      </p:sp>
      <p:graphicFrame>
        <p:nvGraphicFramePr>
          <p:cNvPr id="36132" name="Group 292"/>
          <p:cNvGraphicFramePr>
            <a:graphicFrameLocks noGrp="1"/>
          </p:cNvGraphicFramePr>
          <p:nvPr/>
        </p:nvGraphicFramePr>
        <p:xfrm>
          <a:off x="0" y="4495800"/>
          <a:ext cx="9144000" cy="2362836"/>
        </p:xfrm>
        <a:graphic>
          <a:graphicData uri="http://schemas.openxmlformats.org/drawingml/2006/table">
            <a:tbl>
              <a:tblPr/>
              <a:tblGrid>
                <a:gridCol w="3508375"/>
                <a:gridCol w="1131888"/>
                <a:gridCol w="1128712"/>
                <a:gridCol w="1128713"/>
                <a:gridCol w="1139825"/>
                <a:gridCol w="1106487"/>
              </a:tblGrid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RODZAJ POJAZDU \ ROK 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2011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SAMOCHODY OSOBOWE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539730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563220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578703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594836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609767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AUTOBUSY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4249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4334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4323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4368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4405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SAMOCHODY CIĘŻAROWE I CIĄGNIKI SIODŁOWE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114742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111792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120825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123127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126156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CIĄGNIKI BALASTOWE I ROLNICZE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84293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85521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86707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89140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91129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MOTOCYKLE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35907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37457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38721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40120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41059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OGÓŁEM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783698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802324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834300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857229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878072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Roczna dynamika zmian [%]	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4,0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055" name="Object 215"/>
          <p:cNvGraphicFramePr>
            <a:graphicFrameLocks noChangeAspect="1"/>
          </p:cNvGraphicFramePr>
          <p:nvPr/>
        </p:nvGraphicFramePr>
        <p:xfrm>
          <a:off x="0" y="981075"/>
          <a:ext cx="9144000" cy="3527425"/>
        </p:xfrm>
        <a:graphic>
          <a:graphicData uri="http://schemas.openxmlformats.org/presentationml/2006/ole">
            <p:oleObj spid="_x0000_s36055" name="Wykres" r:id="rId5" imgW="8848745" imgH="4324320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8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32790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195513" y="0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l-PL" sz="1750" dirty="0">
                <a:solidFill>
                  <a:prstClr val="white"/>
                </a:solidFill>
              </a:rPr>
              <a:t>OBSZARY MONITOROWANE</a:t>
            </a:r>
            <a:br>
              <a:rPr lang="pl-PL" sz="1750" dirty="0">
                <a:solidFill>
                  <a:prstClr val="white"/>
                </a:solidFill>
              </a:rPr>
            </a:br>
            <a:r>
              <a:rPr lang="pl-PL" sz="1750" dirty="0">
                <a:solidFill>
                  <a:prstClr val="white"/>
                </a:solidFill>
              </a:rPr>
              <a:t> STYCZEŃ - WRZESIEŃ 2016 r. w porównaniu do 2015 r.</a:t>
            </a:r>
          </a:p>
        </p:txBody>
      </p:sp>
      <p:sp>
        <p:nvSpPr>
          <p:cNvPr id="6" name="Prostokąt 5"/>
          <p:cNvSpPr/>
          <p:nvPr/>
        </p:nvSpPr>
        <p:spPr>
          <a:xfrm>
            <a:off x="2195513" y="-9525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1600" b="1">
                <a:solidFill>
                  <a:srgbClr val="FFFFFF"/>
                </a:solidFill>
                <a:latin typeface="Arial" charset="0"/>
                <a:cs typeface="Arial" charset="0"/>
              </a:rPr>
              <a:t>LICZBA ZAREJESTROWANYCH POJAZDÓW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1600" b="1">
                <a:solidFill>
                  <a:srgbClr val="FFFFFF"/>
                </a:solidFill>
                <a:latin typeface="Arial" charset="0"/>
                <a:cs typeface="Arial" charset="0"/>
              </a:rPr>
              <a:t>A LICZBA WYPADKÓW DROGOWYCH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1600" b="1">
                <a:solidFill>
                  <a:srgbClr val="FFFFFF"/>
                </a:solidFill>
                <a:latin typeface="Arial" charset="0"/>
                <a:cs typeface="Arial" charset="0"/>
              </a:rPr>
              <a:t>W OKRESIE OD 2010 DO 2014 ROKU</a:t>
            </a:r>
          </a:p>
        </p:txBody>
      </p:sp>
      <p:graphicFrame>
        <p:nvGraphicFramePr>
          <p:cNvPr id="32787" name="Object 19"/>
          <p:cNvGraphicFramePr>
            <a:graphicFrameLocks noChangeAspect="1"/>
          </p:cNvGraphicFramePr>
          <p:nvPr/>
        </p:nvGraphicFramePr>
        <p:xfrm>
          <a:off x="0" y="1019175"/>
          <a:ext cx="9144000" cy="5838825"/>
        </p:xfrm>
        <a:graphic>
          <a:graphicData uri="http://schemas.openxmlformats.org/presentationml/2006/ole">
            <p:oleObj spid="_x0000_s32787" name="Wykres" r:id="rId5" imgW="4895889" imgH="2543130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8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1690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195513" y="0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1600" b="1">
                <a:solidFill>
                  <a:srgbClr val="FFFFFF"/>
                </a:solidFill>
                <a:latin typeface="Arial" charset="0"/>
                <a:cs typeface="Arial" charset="0"/>
              </a:rPr>
              <a:t>LICZBA ZAREJESTROWANYCH MOTOCYKLI A LICZBA WYPADKÓW DROGOWYCH Z UDZIAŁEM MOTOCYKLI I MOTOROWERÓW                                 W OKRESIE OD 2010 DO 2014 ROKU.</a:t>
            </a:r>
          </a:p>
        </p:txBody>
      </p:sp>
      <p:graphicFrame>
        <p:nvGraphicFramePr>
          <p:cNvPr id="71687" name="Object 7"/>
          <p:cNvGraphicFramePr>
            <a:graphicFrameLocks noChangeAspect="1"/>
          </p:cNvGraphicFramePr>
          <p:nvPr/>
        </p:nvGraphicFramePr>
        <p:xfrm>
          <a:off x="0" y="1057275"/>
          <a:ext cx="9153525" cy="5800725"/>
        </p:xfrm>
        <a:graphic>
          <a:graphicData uri="http://schemas.openxmlformats.org/presentationml/2006/ole">
            <p:oleObj spid="_x0000_s71687" name="Wykres" r:id="rId5" imgW="4895889" imgH="2609820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1417</Words>
  <Application>Microsoft Office PowerPoint</Application>
  <PresentationFormat>Pokaz na ekranie (4:3)</PresentationFormat>
  <Paragraphs>590</Paragraphs>
  <Slides>24</Slides>
  <Notes>24</Notes>
  <HiddenSlides>0</HiddenSlides>
  <MMClips>0</MMClips>
  <ScaleCrop>false</ScaleCrop>
  <HeadingPairs>
    <vt:vector size="6" baseType="variant"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7" baseType="lpstr">
      <vt:lpstr>Motyw pakietu Office</vt:lpstr>
      <vt:lpstr>3_Motyw pakietu Office</vt:lpstr>
      <vt:lpstr>Wykres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Artur Putowski</dc:creator>
  <cp:lastModifiedBy>Beata Putowska</cp:lastModifiedBy>
  <cp:revision>32</cp:revision>
  <dcterms:created xsi:type="dcterms:W3CDTF">2016-10-26T08:14:03Z</dcterms:created>
  <dcterms:modified xsi:type="dcterms:W3CDTF">2016-12-11T14:05:04Z</dcterms:modified>
</cp:coreProperties>
</file>